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60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885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>
        <p:scale>
          <a:sx n="70" d="100"/>
          <a:sy n="70" d="100"/>
        </p:scale>
        <p:origin x="-2814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0933F-F1BD-487A-8E37-ACE187E9BBBB}" type="datetimeFigureOut">
              <a:rPr lang="uk-UA" smtClean="0"/>
              <a:t>17.03.2016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F0B43-64B5-4206-9627-73D9537BE9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464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0B43-64B5-4206-9627-73D9537BE927}" type="slidenum">
              <a:rPr lang="uk-UA" smtClean="0"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0B43-64B5-4206-9627-73D9537BE927}" type="slidenum">
              <a:rPr lang="uk-UA" smtClean="0"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0B43-64B5-4206-9627-73D9537BE927}" type="slidenum">
              <a:rPr lang="uk-UA" smtClean="0"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0B43-64B5-4206-9627-73D9537BE927}" type="slidenum">
              <a:rPr lang="uk-UA" smtClean="0"/>
              <a:t>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295290_713796158756425_311827438390605624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33846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80528" y="1340768"/>
            <a:ext cx="9505056" cy="3384376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47007"/>
            <a:ext cx="8064896" cy="1470025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335885"/>
                </a:solidFill>
                <a:latin typeface="+mn-lt"/>
              </a:rPr>
              <a:t>Практикоорієнтований</a:t>
            </a:r>
            <a:br>
              <a:rPr lang="uk-UA" sz="6000" b="1" dirty="0" smtClean="0">
                <a:solidFill>
                  <a:srgbClr val="335885"/>
                </a:solidFill>
                <a:latin typeface="+mn-lt"/>
              </a:rPr>
            </a:br>
            <a:r>
              <a:rPr lang="uk-UA" sz="6000" b="1" dirty="0" smtClean="0">
                <a:solidFill>
                  <a:srgbClr val="335885"/>
                </a:solidFill>
                <a:latin typeface="+mn-lt"/>
              </a:rPr>
              <a:t> “КРОК”</a:t>
            </a:r>
            <a:endParaRPr lang="uk-UA" sz="6000" b="1" dirty="0">
              <a:solidFill>
                <a:srgbClr val="335885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27584" y="4941168"/>
            <a:ext cx="80648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uk-UA" sz="2800" b="1" dirty="0" smtClean="0">
                <a:solidFill>
                  <a:srgbClr val="335885"/>
                </a:solidFill>
                <a:ea typeface="+mj-ea"/>
                <a:cs typeface="+mj-cs"/>
              </a:rPr>
              <a:t>Тісна співпраця із роботодавцями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588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Практична</a:t>
            </a:r>
            <a:r>
              <a:rPr kumimoji="0" lang="uk-UA" sz="2800" b="1" i="0" u="none" strike="noStrike" kern="1200" cap="none" spc="0" normalizeH="0" noProof="0" dirty="0" smtClean="0">
                <a:ln>
                  <a:noFill/>
                </a:ln>
                <a:solidFill>
                  <a:srgbClr val="33588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підготовка до реальних умов бізнесу</a:t>
            </a:r>
            <a:endParaRPr lang="uk-UA" sz="2800" b="1" dirty="0" smtClean="0">
              <a:solidFill>
                <a:srgbClr val="335885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800" b="1" i="0" u="none" strike="noStrike" kern="1200" cap="none" spc="0" normalizeH="0" noProof="0" dirty="0" smtClean="0">
                <a:ln>
                  <a:noFill/>
                </a:ln>
                <a:solidFill>
                  <a:srgbClr val="33588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Допомога у працевлаштуванні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srgbClr val="335885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t="11204" r="9012" b="4659"/>
          <a:stretch/>
        </p:blipFill>
        <p:spPr>
          <a:xfrm>
            <a:off x="6804248" y="188640"/>
            <a:ext cx="1931025" cy="930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fra3-1.xx.fbcdn.net/hphotos-xap1/v/t1.0-9/12647006_718318094970898_7831559083616877363_n.jpg?oh=f428bc102b3e51f4dd09c82dbb6f5778&amp;oe=57907BE0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-336036" y="-387424"/>
            <a:ext cx="9660564" cy="72454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433064" y="5345832"/>
            <a:ext cx="9973616" cy="1512168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345832"/>
            <a:ext cx="8064896" cy="1470025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335885"/>
                </a:solidFill>
                <a:latin typeface="+mn-lt"/>
              </a:rPr>
              <a:t>Практика студентів </a:t>
            </a:r>
            <a:r>
              <a:rPr lang="uk-UA" sz="4800" b="1" dirty="0" err="1" smtClean="0">
                <a:solidFill>
                  <a:srgbClr val="335885"/>
                </a:solidFill>
                <a:latin typeface="+mn-lt"/>
              </a:rPr>
              <a:t>КЕПІТу</a:t>
            </a:r>
            <a:endParaRPr lang="uk-UA" sz="4800" b="1" dirty="0">
              <a:solidFill>
                <a:srgbClr val="335885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9396536" cy="1470025"/>
          </a:xfrm>
        </p:spPr>
        <p:txBody>
          <a:bodyPr>
            <a:noAutofit/>
          </a:bodyPr>
          <a:lstStyle/>
          <a:p>
            <a:pPr algn="l"/>
            <a:r>
              <a:rPr lang="uk-UA" sz="4800" b="1" dirty="0" smtClean="0">
                <a:solidFill>
                  <a:srgbClr val="335885"/>
                </a:solidFill>
                <a:latin typeface="+mn-lt"/>
              </a:rPr>
              <a:t>Майстер-класи </a:t>
            </a:r>
            <a:br>
              <a:rPr lang="uk-UA" sz="4800" b="1" dirty="0" smtClean="0">
                <a:solidFill>
                  <a:srgbClr val="335885"/>
                </a:solidFill>
                <a:latin typeface="+mn-lt"/>
              </a:rPr>
            </a:br>
            <a:r>
              <a:rPr lang="uk-UA" sz="4800" b="1" dirty="0" smtClean="0">
                <a:solidFill>
                  <a:srgbClr val="335885"/>
                </a:solidFill>
                <a:latin typeface="+mn-lt"/>
              </a:rPr>
              <a:t>від успішних фахівців-практиків</a:t>
            </a:r>
            <a:endParaRPr lang="uk-UA" sz="4800" b="1" dirty="0">
              <a:solidFill>
                <a:srgbClr val="335885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t="11204" r="9012" b="4659"/>
          <a:stretch/>
        </p:blipFill>
        <p:spPr>
          <a:xfrm>
            <a:off x="7164288" y="188640"/>
            <a:ext cx="1570985" cy="757373"/>
          </a:xfrm>
          <a:prstGeom prst="rect">
            <a:avLst/>
          </a:prstGeom>
        </p:spPr>
      </p:pic>
      <p:pic>
        <p:nvPicPr>
          <p:cNvPr id="15362" name="Picture 2" descr="https://scontent-fra3-1.xx.fbcdn.net/hphotos-xfp1/v/t1.0-9/12573799_713887375413970_2739449593755786670_n.jpg?oh=5e1379847b5aa1e716ca05be8e037878&amp;oe=575A8A5A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20582" t="6577" r="35515" b="6360"/>
          <a:stretch>
            <a:fillRect/>
          </a:stretch>
        </p:blipFill>
        <p:spPr bwMode="auto">
          <a:xfrm>
            <a:off x="251520" y="2236629"/>
            <a:ext cx="2808312" cy="3712651"/>
          </a:xfrm>
          <a:prstGeom prst="rect">
            <a:avLst/>
          </a:prstGeom>
          <a:noFill/>
        </p:spPr>
      </p:pic>
      <p:pic>
        <p:nvPicPr>
          <p:cNvPr id="15364" name="Picture 4" descr="https://scontent-fra3-1.xx.fbcdn.net/hphotos-xfp1/v/t1.0-9/12573735_713889298747111_3132876192542978993_n.jpg?oh=2b64c8d360bd545921903bcd002619a4&amp;oe=5753588D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l="24074" r="25156"/>
          <a:stretch>
            <a:fillRect/>
          </a:stretch>
        </p:blipFill>
        <p:spPr bwMode="auto">
          <a:xfrm>
            <a:off x="6012160" y="2236629"/>
            <a:ext cx="2808312" cy="3687704"/>
          </a:xfrm>
          <a:prstGeom prst="rect">
            <a:avLst/>
          </a:prstGeom>
          <a:noFill/>
        </p:spPr>
      </p:pic>
      <p:pic>
        <p:nvPicPr>
          <p:cNvPr id="15365" name="Picture 5" descr="C:\Users\PolishchukT\Desktop\Мастер-класс Минько Татьяны\IMG_5066.JPG"/>
          <p:cNvPicPr>
            <a:picLocks noChangeAspect="1" noChangeArrowheads="1"/>
          </p:cNvPicPr>
          <p:nvPr/>
        </p:nvPicPr>
        <p:blipFill>
          <a:blip r:embed="rId6" cstate="print"/>
          <a:srcRect l="22876" r="29412"/>
          <a:stretch>
            <a:fillRect/>
          </a:stretch>
        </p:blipFill>
        <p:spPr bwMode="auto">
          <a:xfrm>
            <a:off x="3203848" y="2236629"/>
            <a:ext cx="2628292" cy="3672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5332973"/>
            <a:ext cx="2808312" cy="504056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335885"/>
                </a:solidFill>
              </a:rPr>
              <a:t>ФІНАНСИ</a:t>
            </a:r>
            <a:endParaRPr lang="uk-UA" sz="2000" dirty="0">
              <a:solidFill>
                <a:srgbClr val="335885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5332973"/>
            <a:ext cx="2808312" cy="504056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335885"/>
                </a:solidFill>
              </a:rPr>
              <a:t>МАРКЕТИНГ</a:t>
            </a:r>
            <a:endParaRPr lang="uk-UA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5332973"/>
            <a:ext cx="2808312" cy="504056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335885"/>
                </a:solidFill>
              </a:rPr>
              <a:t>ПІДПРИЄМНИЦТВО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6624736" cy="965969"/>
          </a:xfrm>
        </p:spPr>
        <p:txBody>
          <a:bodyPr>
            <a:noAutofit/>
          </a:bodyPr>
          <a:lstStyle/>
          <a:p>
            <a:pPr algn="l"/>
            <a:r>
              <a:rPr lang="uk-UA" sz="4800" b="1" dirty="0" smtClean="0">
                <a:solidFill>
                  <a:srgbClr val="335885"/>
                </a:solidFill>
                <a:latin typeface="+mn-lt"/>
              </a:rPr>
              <a:t>Екскурсії </a:t>
            </a:r>
            <a:br>
              <a:rPr lang="uk-UA" sz="4800" b="1" dirty="0" smtClean="0">
                <a:solidFill>
                  <a:srgbClr val="335885"/>
                </a:solidFill>
                <a:latin typeface="+mn-lt"/>
              </a:rPr>
            </a:br>
            <a:r>
              <a:rPr lang="uk-UA" sz="4800" b="1" dirty="0" smtClean="0">
                <a:solidFill>
                  <a:srgbClr val="335885"/>
                </a:solidFill>
                <a:latin typeface="+mn-lt"/>
              </a:rPr>
              <a:t>           до роботодавців</a:t>
            </a:r>
            <a:endParaRPr lang="uk-UA" sz="4800" b="1" dirty="0">
              <a:solidFill>
                <a:srgbClr val="335885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t="11204" r="9012" b="4659"/>
          <a:stretch/>
        </p:blipFill>
        <p:spPr>
          <a:xfrm>
            <a:off x="7164288" y="188640"/>
            <a:ext cx="1570985" cy="757373"/>
          </a:xfrm>
          <a:prstGeom prst="rect">
            <a:avLst/>
          </a:prstGeom>
        </p:spPr>
      </p:pic>
      <p:pic>
        <p:nvPicPr>
          <p:cNvPr id="15367" name="Picture 7" descr="https://scontent-fra3-1.xx.fbcdn.net/hphotos-xap1/v/t1.0-9/12647006_718318094970898_7831559083616877363_n.jpg?oh=f428bc102b3e51f4dd09c82dbb6f5778&amp;oe=57907BE0"/>
          <p:cNvPicPr>
            <a:picLocks noChangeAspect="1" noChangeArrowheads="1"/>
          </p:cNvPicPr>
          <p:nvPr/>
        </p:nvPicPr>
        <p:blipFill>
          <a:blip r:embed="rId4" cstate="print"/>
          <a:srcRect l="4195" t="5423" b="7959"/>
          <a:stretch>
            <a:fillRect/>
          </a:stretch>
        </p:blipFill>
        <p:spPr bwMode="auto">
          <a:xfrm>
            <a:off x="163359" y="1844824"/>
            <a:ext cx="3040489" cy="2061697"/>
          </a:xfrm>
          <a:prstGeom prst="rect">
            <a:avLst/>
          </a:prstGeom>
          <a:noFill/>
        </p:spPr>
      </p:pic>
      <p:pic>
        <p:nvPicPr>
          <p:cNvPr id="15369" name="Picture 9" descr="https://scontent-fra3-1.xx.fbcdn.net/hphotos-xft1/v/t1.0-9/12642778_718318464970861_5297457350194865216_n.jpg?oh=422f60533f899ee615c51388723c9495&amp;oe=57948399"/>
          <p:cNvPicPr>
            <a:picLocks noChangeAspect="1" noChangeArrowheads="1"/>
          </p:cNvPicPr>
          <p:nvPr/>
        </p:nvPicPr>
        <p:blipFill>
          <a:blip r:embed="rId5" cstate="print"/>
          <a:srcRect l="17914" t="27086" r="12622" b="3554"/>
          <a:stretch>
            <a:fillRect/>
          </a:stretch>
        </p:blipFill>
        <p:spPr bwMode="auto">
          <a:xfrm>
            <a:off x="3203848" y="1844824"/>
            <a:ext cx="2736304" cy="2016224"/>
          </a:xfrm>
          <a:prstGeom prst="rect">
            <a:avLst/>
          </a:prstGeom>
          <a:noFill/>
        </p:spPr>
      </p:pic>
      <p:pic>
        <p:nvPicPr>
          <p:cNvPr id="15373" name="Picture 13" descr="D:\ЦРК\Вступ до фаху\КЕПІТ\Екскурсії економісти\q_ZHijPXtFQ.jpg"/>
          <p:cNvPicPr>
            <a:picLocks noChangeAspect="1" noChangeArrowheads="1"/>
          </p:cNvPicPr>
          <p:nvPr/>
        </p:nvPicPr>
        <p:blipFill>
          <a:blip r:embed="rId6" cstate="print"/>
          <a:srcRect l="14951" t="29989" r="13180"/>
          <a:stretch>
            <a:fillRect/>
          </a:stretch>
        </p:blipFill>
        <p:spPr bwMode="auto">
          <a:xfrm>
            <a:off x="5934429" y="1844824"/>
            <a:ext cx="3102067" cy="2016224"/>
          </a:xfrm>
          <a:prstGeom prst="rect">
            <a:avLst/>
          </a:prstGeom>
          <a:noFill/>
        </p:spPr>
      </p:pic>
      <p:grpSp>
        <p:nvGrpSpPr>
          <p:cNvPr id="51" name="Группа 50"/>
          <p:cNvGrpSpPr/>
          <p:nvPr/>
        </p:nvGrpSpPr>
        <p:grpSpPr>
          <a:xfrm>
            <a:off x="0" y="4077072"/>
            <a:ext cx="8999984" cy="2736304"/>
            <a:chOff x="0" y="4005064"/>
            <a:chExt cx="8999984" cy="2736304"/>
          </a:xfrm>
        </p:grpSpPr>
        <p:pic>
          <p:nvPicPr>
            <p:cNvPr id="15370" name="Picture 10" descr="D:\ЦРК\Вступ до фаху\КЕПІТ\Екскурсії економісти\jxBvEzGzCfs.jpg"/>
            <p:cNvPicPr>
              <a:picLocks noChangeAspect="1" noChangeArrowheads="1"/>
            </p:cNvPicPr>
            <p:nvPr/>
          </p:nvPicPr>
          <p:blipFill>
            <a:blip r:embed="rId7" cstate="print"/>
            <a:srcRect t="5995" b="13072"/>
            <a:stretch>
              <a:fillRect/>
            </a:stretch>
          </p:blipFill>
          <p:spPr bwMode="auto">
            <a:xfrm>
              <a:off x="294191" y="4293096"/>
              <a:ext cx="4133793" cy="2160240"/>
            </a:xfrm>
            <a:prstGeom prst="rect">
              <a:avLst/>
            </a:prstGeom>
            <a:noFill/>
          </p:spPr>
        </p:pic>
        <p:pic>
          <p:nvPicPr>
            <p:cNvPr id="15372" name="Picture 12" descr="D:\ЦРК\Вступ до фаху\КЕПІТ\Фото_18-15.01.16\Практика 2 к МД КЕПИТ\20160122_120624.jpg"/>
            <p:cNvPicPr>
              <a:picLocks noChangeAspect="1" noChangeArrowheads="1"/>
            </p:cNvPicPr>
            <p:nvPr/>
          </p:nvPicPr>
          <p:blipFill>
            <a:blip r:embed="rId8" cstate="print"/>
            <a:srcRect l="1620" t="11522" r="1159"/>
            <a:stretch>
              <a:fillRect/>
            </a:stretch>
          </p:blipFill>
          <p:spPr bwMode="auto">
            <a:xfrm>
              <a:off x="4499992" y="4293096"/>
              <a:ext cx="4360600" cy="2160240"/>
            </a:xfrm>
            <a:prstGeom prst="rect">
              <a:avLst/>
            </a:prstGeom>
            <a:noFill/>
          </p:spPr>
        </p:pic>
        <p:grpSp>
          <p:nvGrpSpPr>
            <p:cNvPr id="40" name="Группа 39"/>
            <p:cNvGrpSpPr/>
            <p:nvPr/>
          </p:nvGrpSpPr>
          <p:grpSpPr>
            <a:xfrm flipV="1">
              <a:off x="179512" y="4149080"/>
              <a:ext cx="8712968" cy="144020"/>
              <a:chOff x="-54576" y="3861042"/>
              <a:chExt cx="8712968" cy="216030"/>
            </a:xfrm>
          </p:grpSpPr>
          <p:pic>
            <p:nvPicPr>
              <p:cNvPr id="41" name="Picture 15" descr="http://www.lenagold.ru/fon/clipart/r/ram/slajd/slajd08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t="81915"/>
              <a:stretch>
                <a:fillRect/>
              </a:stretch>
            </p:blipFill>
            <p:spPr bwMode="auto">
              <a:xfrm>
                <a:off x="-54576" y="3861048"/>
                <a:ext cx="4042749" cy="216024"/>
              </a:xfrm>
              <a:prstGeom prst="rect">
                <a:avLst/>
              </a:prstGeom>
              <a:noFill/>
            </p:spPr>
          </p:pic>
          <p:pic>
            <p:nvPicPr>
              <p:cNvPr id="42" name="Picture 15" descr="http://www.lenagold.ru/fon/clipart/r/ram/slajd/slajd08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t="81915"/>
              <a:stretch>
                <a:fillRect/>
              </a:stretch>
            </p:blipFill>
            <p:spPr bwMode="auto">
              <a:xfrm>
                <a:off x="3905864" y="3861042"/>
                <a:ext cx="3952677" cy="211210"/>
              </a:xfrm>
              <a:prstGeom prst="rect">
                <a:avLst/>
              </a:prstGeom>
              <a:noFill/>
            </p:spPr>
          </p:pic>
          <p:pic>
            <p:nvPicPr>
              <p:cNvPr id="43" name="Picture 15" descr="http://www.lenagold.ru/fon/clipart/r/ram/slajd/slajd08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t="81915" r="78596" b="-411"/>
              <a:stretch>
                <a:fillRect/>
              </a:stretch>
            </p:blipFill>
            <p:spPr bwMode="auto">
              <a:xfrm>
                <a:off x="7812360" y="3861048"/>
                <a:ext cx="846032" cy="216024"/>
              </a:xfrm>
              <a:prstGeom prst="rect">
                <a:avLst/>
              </a:prstGeom>
              <a:noFill/>
            </p:spPr>
          </p:pic>
        </p:grpSp>
        <p:grpSp>
          <p:nvGrpSpPr>
            <p:cNvPr id="44" name="Группа 43"/>
            <p:cNvGrpSpPr/>
            <p:nvPr/>
          </p:nvGrpSpPr>
          <p:grpSpPr>
            <a:xfrm>
              <a:off x="251520" y="6453336"/>
              <a:ext cx="8640960" cy="144016"/>
              <a:chOff x="196944" y="3861048"/>
              <a:chExt cx="8640960" cy="216024"/>
            </a:xfrm>
          </p:grpSpPr>
          <p:pic>
            <p:nvPicPr>
              <p:cNvPr id="45" name="Picture 15" descr="http://www.lenagold.ru/fon/clipart/r/ram/slajd/slajd08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6222" t="81915"/>
              <a:stretch>
                <a:fillRect/>
              </a:stretch>
            </p:blipFill>
            <p:spPr bwMode="auto">
              <a:xfrm>
                <a:off x="196944" y="3861048"/>
                <a:ext cx="3791229" cy="216024"/>
              </a:xfrm>
              <a:prstGeom prst="rect">
                <a:avLst/>
              </a:prstGeom>
              <a:noFill/>
            </p:spPr>
          </p:pic>
          <p:pic>
            <p:nvPicPr>
              <p:cNvPr id="46" name="Picture 15" descr="http://www.lenagold.ru/fon/clipart/r/ram/slajd/slajd08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t="81915"/>
              <a:stretch>
                <a:fillRect/>
              </a:stretch>
            </p:blipFill>
            <p:spPr bwMode="auto">
              <a:xfrm>
                <a:off x="3941360" y="3865861"/>
                <a:ext cx="3952677" cy="211211"/>
              </a:xfrm>
              <a:prstGeom prst="rect">
                <a:avLst/>
              </a:prstGeom>
              <a:noFill/>
            </p:spPr>
          </p:pic>
          <p:pic>
            <p:nvPicPr>
              <p:cNvPr id="47" name="Picture 15" descr="http://www.lenagold.ru/fon/clipart/r/ram/slajd/slajd08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t="81915" r="74054" b="-412"/>
              <a:stretch>
                <a:fillRect/>
              </a:stretch>
            </p:blipFill>
            <p:spPr bwMode="auto">
              <a:xfrm>
                <a:off x="7812360" y="3861048"/>
                <a:ext cx="1025544" cy="216024"/>
              </a:xfrm>
              <a:prstGeom prst="rect">
                <a:avLst/>
              </a:prstGeom>
              <a:noFill/>
            </p:spPr>
          </p:pic>
        </p:grpSp>
        <p:pic>
          <p:nvPicPr>
            <p:cNvPr id="48" name="Picture 15" descr="http://www.lenagold.ru/fon/clipart/r/ram/slajd/slajd08.png"/>
            <p:cNvPicPr>
              <a:picLocks noChangeAspect="1" noChangeArrowheads="1"/>
            </p:cNvPicPr>
            <p:nvPr/>
          </p:nvPicPr>
          <p:blipFill>
            <a:blip r:embed="rId11" cstate="print"/>
            <a:srcRect l="48580" t="21277" r="50205" b="23404"/>
            <a:stretch>
              <a:fillRect/>
            </a:stretch>
          </p:blipFill>
          <p:spPr bwMode="auto">
            <a:xfrm>
              <a:off x="4416906" y="4293096"/>
              <a:ext cx="83086" cy="2160240"/>
            </a:xfrm>
            <a:prstGeom prst="rect">
              <a:avLst/>
            </a:prstGeom>
            <a:noFill/>
          </p:spPr>
        </p:pic>
        <p:sp>
          <p:nvSpPr>
            <p:cNvPr id="49" name="Прямоугольник 48"/>
            <p:cNvSpPr/>
            <p:nvPr/>
          </p:nvSpPr>
          <p:spPr>
            <a:xfrm>
              <a:off x="0" y="4077072"/>
              <a:ext cx="395536" cy="2664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8820472" y="4005064"/>
              <a:ext cx="179512" cy="2664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53" name="Группа 52"/>
          <p:cNvGrpSpPr/>
          <p:nvPr/>
        </p:nvGrpSpPr>
        <p:grpSpPr>
          <a:xfrm flipV="1">
            <a:off x="0" y="1700808"/>
            <a:ext cx="9144000" cy="144017"/>
            <a:chOff x="-54576" y="3861048"/>
            <a:chExt cx="7948613" cy="216024"/>
          </a:xfrm>
        </p:grpSpPr>
        <p:pic>
          <p:nvPicPr>
            <p:cNvPr id="54" name="Picture 15" descr="http://www.lenagold.ru/fon/clipart/r/ram/slajd/slajd08.png"/>
            <p:cNvPicPr>
              <a:picLocks noChangeAspect="1" noChangeArrowheads="1"/>
            </p:cNvPicPr>
            <p:nvPr/>
          </p:nvPicPr>
          <p:blipFill>
            <a:blip r:embed="rId12" cstate="print"/>
            <a:srcRect t="81915"/>
            <a:stretch>
              <a:fillRect/>
            </a:stretch>
          </p:blipFill>
          <p:spPr bwMode="auto">
            <a:xfrm>
              <a:off x="-54576" y="3861048"/>
              <a:ext cx="4042749" cy="216024"/>
            </a:xfrm>
            <a:prstGeom prst="rect">
              <a:avLst/>
            </a:prstGeom>
            <a:noFill/>
          </p:spPr>
        </p:pic>
        <p:pic>
          <p:nvPicPr>
            <p:cNvPr id="55" name="Picture 15" descr="http://www.lenagold.ru/fon/clipart/r/ram/slajd/slajd08.png"/>
            <p:cNvPicPr>
              <a:picLocks noChangeAspect="1" noChangeArrowheads="1"/>
            </p:cNvPicPr>
            <p:nvPr/>
          </p:nvPicPr>
          <p:blipFill>
            <a:blip r:embed="rId13" cstate="print"/>
            <a:srcRect t="81915"/>
            <a:stretch>
              <a:fillRect/>
            </a:stretch>
          </p:blipFill>
          <p:spPr bwMode="auto">
            <a:xfrm>
              <a:off x="3941360" y="3861048"/>
              <a:ext cx="3952677" cy="216024"/>
            </a:xfrm>
            <a:prstGeom prst="rect">
              <a:avLst/>
            </a:prstGeom>
            <a:noFill/>
          </p:spPr>
        </p:pic>
      </p:grpSp>
      <p:sp>
        <p:nvSpPr>
          <p:cNvPr id="26" name="Прямоугольник 25"/>
          <p:cNvSpPr/>
          <p:nvPr/>
        </p:nvSpPr>
        <p:spPr>
          <a:xfrm>
            <a:off x="0" y="1484784"/>
            <a:ext cx="179512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8" name="Группа 57"/>
          <p:cNvGrpSpPr/>
          <p:nvPr/>
        </p:nvGrpSpPr>
        <p:grpSpPr>
          <a:xfrm>
            <a:off x="179512" y="3861048"/>
            <a:ext cx="8964489" cy="144017"/>
            <a:chOff x="-54576" y="3861048"/>
            <a:chExt cx="7792569" cy="216024"/>
          </a:xfrm>
        </p:grpSpPr>
        <p:pic>
          <p:nvPicPr>
            <p:cNvPr id="59" name="Picture 15" descr="http://www.lenagold.ru/fon/clipart/r/ram/slajd/slajd08.png"/>
            <p:cNvPicPr>
              <a:picLocks noChangeAspect="1" noChangeArrowheads="1"/>
            </p:cNvPicPr>
            <p:nvPr/>
          </p:nvPicPr>
          <p:blipFill>
            <a:blip r:embed="rId12" cstate="print"/>
            <a:srcRect t="81915"/>
            <a:stretch>
              <a:fillRect/>
            </a:stretch>
          </p:blipFill>
          <p:spPr bwMode="auto">
            <a:xfrm>
              <a:off x="-54576" y="3861048"/>
              <a:ext cx="4042749" cy="216024"/>
            </a:xfrm>
            <a:prstGeom prst="rect">
              <a:avLst/>
            </a:prstGeom>
            <a:noFill/>
          </p:spPr>
        </p:pic>
        <p:pic>
          <p:nvPicPr>
            <p:cNvPr id="60" name="Picture 15" descr="http://www.lenagold.ru/fon/clipart/r/ram/slajd/slajd08.png"/>
            <p:cNvPicPr>
              <a:picLocks noChangeAspect="1" noChangeArrowheads="1"/>
            </p:cNvPicPr>
            <p:nvPr/>
          </p:nvPicPr>
          <p:blipFill>
            <a:blip r:embed="rId13" cstate="print"/>
            <a:srcRect t="81915" r="3948"/>
            <a:stretch>
              <a:fillRect/>
            </a:stretch>
          </p:blipFill>
          <p:spPr bwMode="auto">
            <a:xfrm>
              <a:off x="3941360" y="3861048"/>
              <a:ext cx="3796633" cy="216023"/>
            </a:xfrm>
            <a:prstGeom prst="rect">
              <a:avLst/>
            </a:prstGeom>
            <a:noFill/>
          </p:spPr>
        </p:pic>
      </p:grpSp>
      <p:sp>
        <p:nvSpPr>
          <p:cNvPr id="27" name="Прямоугольник 26"/>
          <p:cNvSpPr/>
          <p:nvPr/>
        </p:nvSpPr>
        <p:spPr>
          <a:xfrm>
            <a:off x="9036496" y="1412776"/>
            <a:ext cx="107504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Прямоугольник 60"/>
          <p:cNvSpPr/>
          <p:nvPr/>
        </p:nvSpPr>
        <p:spPr>
          <a:xfrm>
            <a:off x="179512" y="3429000"/>
            <a:ext cx="1440160" cy="36004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rgbClr val="335885"/>
                </a:solidFill>
              </a:rPr>
              <a:t>Wingo</a:t>
            </a:r>
            <a:endParaRPr lang="uk-UA" sz="2000" i="1" dirty="0">
              <a:solidFill>
                <a:srgbClr val="335885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203848" y="3429000"/>
            <a:ext cx="1440160" cy="36004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335885"/>
                </a:solidFill>
              </a:rPr>
              <a:t>AGT plus</a:t>
            </a:r>
            <a:endParaRPr lang="uk-UA" sz="2000" i="1" dirty="0">
              <a:solidFill>
                <a:srgbClr val="335885"/>
              </a:solidFill>
            </a:endParaRPr>
          </a:p>
        </p:txBody>
      </p:sp>
      <p:pic>
        <p:nvPicPr>
          <p:cNvPr id="57" name="Picture 15" descr="http://www.lenagold.ru/fon/clipart/r/ram/slajd/slajd08.png"/>
          <p:cNvPicPr>
            <a:picLocks noChangeAspect="1" noChangeArrowheads="1"/>
          </p:cNvPicPr>
          <p:nvPr/>
        </p:nvPicPr>
        <p:blipFill>
          <a:blip r:embed="rId11" cstate="print"/>
          <a:srcRect l="48580" t="23404" r="49075" b="21130"/>
          <a:stretch>
            <a:fillRect/>
          </a:stretch>
        </p:blipFill>
        <p:spPr bwMode="auto">
          <a:xfrm>
            <a:off x="3131840" y="1844824"/>
            <a:ext cx="149350" cy="2016224"/>
          </a:xfrm>
          <a:prstGeom prst="rect">
            <a:avLst/>
          </a:prstGeom>
          <a:noFill/>
        </p:spPr>
      </p:pic>
      <p:sp>
        <p:nvSpPr>
          <p:cNvPr id="63" name="Прямоугольник 62"/>
          <p:cNvSpPr/>
          <p:nvPr/>
        </p:nvSpPr>
        <p:spPr>
          <a:xfrm>
            <a:off x="5940152" y="3429000"/>
            <a:ext cx="1440160" cy="36004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335885"/>
                </a:solidFill>
              </a:rPr>
              <a:t>EY</a:t>
            </a:r>
            <a:endParaRPr lang="uk-UA" sz="2000" i="1" dirty="0">
              <a:solidFill>
                <a:srgbClr val="335885"/>
              </a:solidFill>
            </a:endParaRPr>
          </a:p>
        </p:txBody>
      </p:sp>
      <p:pic>
        <p:nvPicPr>
          <p:cNvPr id="25" name="Picture 15" descr="http://www.lenagold.ru/fon/clipart/r/ram/slajd/slajd08.png"/>
          <p:cNvPicPr>
            <a:picLocks noChangeAspect="1" noChangeArrowheads="1"/>
          </p:cNvPicPr>
          <p:nvPr/>
        </p:nvPicPr>
        <p:blipFill>
          <a:blip r:embed="rId11" cstate="print"/>
          <a:srcRect l="48580" t="23404" r="49075" b="21130"/>
          <a:stretch>
            <a:fillRect/>
          </a:stretch>
        </p:blipFill>
        <p:spPr bwMode="auto">
          <a:xfrm>
            <a:off x="5862810" y="1844824"/>
            <a:ext cx="149350" cy="2016224"/>
          </a:xfrm>
          <a:prstGeom prst="rect">
            <a:avLst/>
          </a:prstGeom>
          <a:noFill/>
        </p:spPr>
      </p:pic>
      <p:sp>
        <p:nvSpPr>
          <p:cNvPr id="64" name="Прямоугольник 63"/>
          <p:cNvSpPr/>
          <p:nvPr/>
        </p:nvSpPr>
        <p:spPr>
          <a:xfrm>
            <a:off x="395536" y="6093296"/>
            <a:ext cx="1656184" cy="36004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335885"/>
                </a:solidFill>
              </a:rPr>
              <a:t>UNISON bank</a:t>
            </a:r>
            <a:endParaRPr lang="uk-UA" sz="2000" i="1" dirty="0">
              <a:solidFill>
                <a:srgbClr val="335885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499992" y="6093296"/>
            <a:ext cx="1440160" cy="36004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335885"/>
                </a:solidFill>
              </a:rPr>
              <a:t>All Motion</a:t>
            </a:r>
            <a:endParaRPr lang="uk-UA" sz="2000" i="1" dirty="0">
              <a:solidFill>
                <a:srgbClr val="33588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8072" y="332656"/>
            <a:ext cx="7524328" cy="908720"/>
          </a:xfrm>
        </p:spPr>
        <p:txBody>
          <a:bodyPr>
            <a:noAutofit/>
          </a:bodyPr>
          <a:lstStyle/>
          <a:p>
            <a:pPr algn="l"/>
            <a:r>
              <a:rPr lang="uk-UA" sz="4800" b="1" dirty="0" smtClean="0">
                <a:solidFill>
                  <a:srgbClr val="335885"/>
                </a:solidFill>
                <a:latin typeface="+mn-lt"/>
              </a:rPr>
              <a:t>Бізнес-ігри </a:t>
            </a:r>
            <a:br>
              <a:rPr lang="uk-UA" sz="4800" b="1" dirty="0" smtClean="0">
                <a:solidFill>
                  <a:srgbClr val="335885"/>
                </a:solidFill>
                <a:latin typeface="+mn-lt"/>
              </a:rPr>
            </a:br>
            <a:r>
              <a:rPr lang="uk-UA" sz="4800" b="1" dirty="0" smtClean="0">
                <a:solidFill>
                  <a:srgbClr val="335885"/>
                </a:solidFill>
                <a:latin typeface="+mn-lt"/>
              </a:rPr>
              <a:t>        з підприємництва </a:t>
            </a:r>
            <a:endParaRPr lang="uk-UA" sz="4800" b="1" dirty="0">
              <a:solidFill>
                <a:srgbClr val="335885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t="11204" r="9012" b="4659"/>
          <a:stretch/>
        </p:blipFill>
        <p:spPr>
          <a:xfrm>
            <a:off x="7164288" y="188640"/>
            <a:ext cx="1570985" cy="75737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1484784"/>
            <a:ext cx="179512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 26"/>
          <p:cNvSpPr/>
          <p:nvPr/>
        </p:nvSpPr>
        <p:spPr>
          <a:xfrm>
            <a:off x="9036496" y="1412776"/>
            <a:ext cx="107504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482" name="Picture 2" descr="https://scontent-fra3-1.xx.fbcdn.net/hphotos-xap1/v/t1.0-9/12400627_1056411007753251_1350502468736440948_n.jpg?oh=653cd2204aef2e3f4855e2c20958e579&amp;oe=5796C7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556792"/>
            <a:ext cx="3744416" cy="2488477"/>
          </a:xfrm>
          <a:prstGeom prst="rect">
            <a:avLst/>
          </a:prstGeom>
          <a:noFill/>
        </p:spPr>
      </p:pic>
      <p:pic>
        <p:nvPicPr>
          <p:cNvPr id="20484" name="Picture 4" descr="https://scontent-fra3-1.xx.fbcdn.net/hphotos-xpa1/v/t1.0-9/1915346_1056411087753243_4726784736461446424_n.jpg?oh=a888311d0d45747d08143d50a631b7b1&amp;oe=574E61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180883"/>
            <a:ext cx="3726891" cy="2488477"/>
          </a:xfrm>
          <a:prstGeom prst="rect">
            <a:avLst/>
          </a:prstGeom>
          <a:noFill/>
        </p:spPr>
      </p:pic>
      <p:pic>
        <p:nvPicPr>
          <p:cNvPr id="20486" name="Picture 6" descr="https://scontent-fra3-1.xx.fbcdn.net/hphotos-xfp1/v/t1.0-9/12631483_1056410751086610_4558497759408151122_n.jpg?oh=dfea3b1960cf04dc7ce158ad2fd7c6c3&amp;oe=5785AD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221088"/>
            <a:ext cx="3770420" cy="2488477"/>
          </a:xfrm>
          <a:prstGeom prst="rect">
            <a:avLst/>
          </a:prstGeom>
          <a:noFill/>
        </p:spPr>
      </p:pic>
      <p:pic>
        <p:nvPicPr>
          <p:cNvPr id="20488" name="Picture 8" descr="https://scontent-fra3-1.xx.fbcdn.net/hphotos-xft1/v/t1.0-9/1929994_1056410884419930_314165538837773393_n.jpg?oh=7c007fd2d02fd51b4199e71fb3a67cb5&amp;oe=5798FEB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1556792"/>
            <a:ext cx="3770420" cy="2516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8172400" cy="908720"/>
          </a:xfrm>
        </p:spPr>
        <p:txBody>
          <a:bodyPr>
            <a:noAutofit/>
          </a:bodyPr>
          <a:lstStyle/>
          <a:p>
            <a:pPr algn="l"/>
            <a:r>
              <a:rPr lang="uk-UA" sz="4800" b="1" dirty="0" smtClean="0">
                <a:solidFill>
                  <a:srgbClr val="335885"/>
                </a:solidFill>
                <a:latin typeface="+mn-lt"/>
              </a:rPr>
              <a:t>Тренінги </a:t>
            </a:r>
            <a:br>
              <a:rPr lang="uk-UA" sz="4800" b="1" dirty="0" smtClean="0">
                <a:solidFill>
                  <a:srgbClr val="335885"/>
                </a:solidFill>
                <a:latin typeface="+mn-lt"/>
              </a:rPr>
            </a:br>
            <a:r>
              <a:rPr lang="uk-UA" sz="4800" b="1" dirty="0" smtClean="0">
                <a:solidFill>
                  <a:srgbClr val="335885"/>
                </a:solidFill>
                <a:latin typeface="+mn-lt"/>
              </a:rPr>
              <a:t>     особистісного розвитку </a:t>
            </a:r>
            <a:endParaRPr lang="uk-UA" sz="4800" b="1" dirty="0">
              <a:solidFill>
                <a:srgbClr val="335885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t="11204" r="9012" b="4659"/>
          <a:stretch/>
        </p:blipFill>
        <p:spPr>
          <a:xfrm>
            <a:off x="7164288" y="188640"/>
            <a:ext cx="1570985" cy="75737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1484784"/>
            <a:ext cx="179512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 26"/>
          <p:cNvSpPr/>
          <p:nvPr/>
        </p:nvSpPr>
        <p:spPr>
          <a:xfrm>
            <a:off x="9036496" y="1412776"/>
            <a:ext cx="107504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531" name="Picture 3" descr="D:\ЦРК\Вступ до фаху\Тома\IMG_5509.JPG"/>
          <p:cNvPicPr>
            <a:picLocks noChangeAspect="1" noChangeArrowheads="1"/>
          </p:cNvPicPr>
          <p:nvPr/>
        </p:nvPicPr>
        <p:blipFill>
          <a:blip r:embed="rId4" cstate="print"/>
          <a:srcRect t="27778"/>
          <a:stretch>
            <a:fillRect/>
          </a:stretch>
        </p:blipFill>
        <p:spPr bwMode="auto">
          <a:xfrm>
            <a:off x="179512" y="1844824"/>
            <a:ext cx="4337097" cy="2088232"/>
          </a:xfrm>
          <a:prstGeom prst="rect">
            <a:avLst/>
          </a:prstGeom>
          <a:noFill/>
        </p:spPr>
      </p:pic>
      <p:pic>
        <p:nvPicPr>
          <p:cNvPr id="22533" name="Picture 5" descr="D:\ЦРК\Вступ до фаху\Тома\IMG_5565.JPG"/>
          <p:cNvPicPr>
            <a:picLocks noChangeAspect="1" noChangeArrowheads="1"/>
          </p:cNvPicPr>
          <p:nvPr/>
        </p:nvPicPr>
        <p:blipFill>
          <a:blip r:embed="rId5" cstate="print"/>
          <a:srcRect t="33838" r="9765"/>
          <a:stretch>
            <a:fillRect/>
          </a:stretch>
        </p:blipFill>
        <p:spPr bwMode="auto">
          <a:xfrm>
            <a:off x="179512" y="4077072"/>
            <a:ext cx="4320480" cy="2111896"/>
          </a:xfrm>
          <a:prstGeom prst="rect">
            <a:avLst/>
          </a:prstGeom>
          <a:noFill/>
        </p:spPr>
      </p:pic>
      <p:pic>
        <p:nvPicPr>
          <p:cNvPr id="22534" name="Picture 6" descr="D:\ЦРК\Вступ до фаху\Тома\IMG_5501.JPG"/>
          <p:cNvPicPr>
            <a:picLocks noChangeAspect="1" noChangeArrowheads="1"/>
          </p:cNvPicPr>
          <p:nvPr/>
        </p:nvPicPr>
        <p:blipFill>
          <a:blip r:embed="rId6" cstate="print"/>
          <a:srcRect l="2381" t="26786"/>
          <a:stretch>
            <a:fillRect/>
          </a:stretch>
        </p:blipFill>
        <p:spPr bwMode="auto">
          <a:xfrm>
            <a:off x="4716016" y="1844824"/>
            <a:ext cx="4176464" cy="2088232"/>
          </a:xfrm>
          <a:prstGeom prst="rect">
            <a:avLst/>
          </a:prstGeom>
          <a:noFill/>
        </p:spPr>
      </p:pic>
      <p:pic>
        <p:nvPicPr>
          <p:cNvPr id="22535" name="Picture 7" descr="D:\ЦРК\Вступ до фаху\Тома\IMG_5507.JPG"/>
          <p:cNvPicPr>
            <a:picLocks noChangeAspect="1" noChangeArrowheads="1"/>
          </p:cNvPicPr>
          <p:nvPr/>
        </p:nvPicPr>
        <p:blipFill>
          <a:blip r:embed="rId7" cstate="print"/>
          <a:srcRect t="25475"/>
          <a:stretch>
            <a:fillRect/>
          </a:stretch>
        </p:blipFill>
        <p:spPr bwMode="auto">
          <a:xfrm>
            <a:off x="4716015" y="4077072"/>
            <a:ext cx="4203089" cy="208823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79512" y="3429000"/>
            <a:ext cx="4464496" cy="36004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335885"/>
                </a:solidFill>
              </a:rPr>
              <a:t>Лідерство</a:t>
            </a:r>
            <a:endParaRPr lang="uk-UA" sz="2400" dirty="0">
              <a:solidFill>
                <a:srgbClr val="335885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6016" y="3429000"/>
            <a:ext cx="4176464" cy="36004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335885"/>
                </a:solidFill>
              </a:rPr>
              <a:t>Ефективні комунікації</a:t>
            </a:r>
            <a:endParaRPr lang="uk-UA" sz="2400" dirty="0">
              <a:solidFill>
                <a:srgbClr val="335885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661248"/>
            <a:ext cx="4572000" cy="36004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335885"/>
                </a:solidFill>
              </a:rPr>
              <a:t>Цілепокладання</a:t>
            </a:r>
            <a:endParaRPr lang="uk-UA" sz="2400" dirty="0">
              <a:solidFill>
                <a:srgbClr val="335885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5661248"/>
            <a:ext cx="4572000" cy="36004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335885"/>
                </a:solidFill>
              </a:rPr>
              <a:t>Тайм-менеджмент</a:t>
            </a:r>
            <a:endParaRPr lang="uk-UA" sz="2400" dirty="0">
              <a:solidFill>
                <a:srgbClr val="33588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43</Words>
  <Application>Microsoft Office PowerPoint</Application>
  <PresentationFormat>Экран (4:3)</PresentationFormat>
  <Paragraphs>25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Практикоорієнтований  “КРОК”</vt:lpstr>
      <vt:lpstr>Практика студентів КЕПІТу</vt:lpstr>
      <vt:lpstr>Майстер-класи  від успішних фахівців-практиків</vt:lpstr>
      <vt:lpstr>Екскурсії             до роботодавців</vt:lpstr>
      <vt:lpstr>Бізнес-ігри          з підприємництва </vt:lpstr>
      <vt:lpstr>Тренінги       особистісного розвитку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Практикоорієнтований  КРОК</dc:title>
  <dc:creator>Поліщук Тамара Сергіївна</dc:creator>
  <cp:lastModifiedBy>Наконечна Наталія Василівна</cp:lastModifiedBy>
  <cp:revision>24</cp:revision>
  <dcterms:created xsi:type="dcterms:W3CDTF">2016-03-15T09:14:55Z</dcterms:created>
  <dcterms:modified xsi:type="dcterms:W3CDTF">2016-03-17T12:31:13Z</dcterms:modified>
</cp:coreProperties>
</file>