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ED5B-DA96-49F2-8B4C-EC46B56E9ED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12CC-68A1-4FE1-949E-79BB6D8C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5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ED5B-DA96-49F2-8B4C-EC46B56E9ED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12CC-68A1-4FE1-949E-79BB6D8C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22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ED5B-DA96-49F2-8B4C-EC46B56E9ED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12CC-68A1-4FE1-949E-79BB6D8C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ED5B-DA96-49F2-8B4C-EC46B56E9ED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12CC-68A1-4FE1-949E-79BB6D8C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2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ED5B-DA96-49F2-8B4C-EC46B56E9ED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12CC-68A1-4FE1-949E-79BB6D8C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ED5B-DA96-49F2-8B4C-EC46B56E9ED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12CC-68A1-4FE1-949E-79BB6D8C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48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ED5B-DA96-49F2-8B4C-EC46B56E9ED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12CC-68A1-4FE1-949E-79BB6D8C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12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ED5B-DA96-49F2-8B4C-EC46B56E9ED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12CC-68A1-4FE1-949E-79BB6D8C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8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ED5B-DA96-49F2-8B4C-EC46B56E9ED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12CC-68A1-4FE1-949E-79BB6D8C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1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ED5B-DA96-49F2-8B4C-EC46B56E9ED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12CC-68A1-4FE1-949E-79BB6D8C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ED5B-DA96-49F2-8B4C-EC46B56E9ED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12CC-68A1-4FE1-949E-79BB6D8C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52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ED5B-DA96-49F2-8B4C-EC46B56E9ED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A12CC-68A1-4FE1-949E-79BB6D8C3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2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jpe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7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ELETE\KEPIT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766"/>
            <a:ext cx="7848872" cy="4432354"/>
          </a:xfrm>
          <a:prstGeom prst="rect">
            <a:avLst/>
          </a:prstGeom>
          <a:noFill/>
        </p:spPr>
      </p:pic>
      <p:pic>
        <p:nvPicPr>
          <p:cNvPr id="5" name="Рисунок 4" descr="KCKgI4-4P8Q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7272777" y="4629146"/>
            <a:ext cx="1763719" cy="1176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SC_4583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907704" y="4629146"/>
            <a:ext cx="1731347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SC_4598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436096" y="4629146"/>
            <a:ext cx="1763688" cy="117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upVoKarcPI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72467" y="4629146"/>
            <a:ext cx="1763229" cy="1175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E:\DELETE\КЕПІТ\MfUV8pNl-0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620526"/>
            <a:ext cx="1547664" cy="1160748"/>
          </a:xfrm>
          <a:prstGeom prst="rect">
            <a:avLst/>
          </a:prstGeom>
          <a:noFill/>
        </p:spPr>
      </p:pic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-108520" y="5949280"/>
            <a:ext cx="93610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Calibri" pitchFamily="34" charset="0"/>
              </a:rPr>
              <a:t>«</a:t>
            </a:r>
            <a:r>
              <a:rPr lang="ru-RU" sz="2000" b="1" i="1" dirty="0" err="1">
                <a:solidFill>
                  <a:srgbClr val="C00000"/>
                </a:solidFill>
                <a:latin typeface="Calibri" pitchFamily="34" charset="0"/>
              </a:rPr>
              <a:t>Коледж</a:t>
            </a:r>
            <a:r>
              <a:rPr lang="ru-RU" sz="2000" b="1" i="1" dirty="0">
                <a:solidFill>
                  <a:srgbClr val="C00000"/>
                </a:solidFill>
                <a:latin typeface="Calibri" pitchFamily="34" charset="0"/>
              </a:rPr>
              <a:t> – </a:t>
            </a:r>
            <a:r>
              <a:rPr lang="ru-RU" sz="2000" b="1" i="1" dirty="0" err="1">
                <a:solidFill>
                  <a:srgbClr val="C00000"/>
                </a:solidFill>
                <a:latin typeface="Calibri" pitchFamily="34" charset="0"/>
              </a:rPr>
              <a:t>це</a:t>
            </a:r>
            <a:r>
              <a:rPr lang="ru-RU" sz="2000" b="1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Calibri" pitchFamily="34" charset="0"/>
              </a:rPr>
              <a:t>простір</a:t>
            </a:r>
            <a:r>
              <a:rPr lang="ru-RU" sz="2000" b="1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Calibri" pitchFamily="34" charset="0"/>
              </a:rPr>
              <a:t>життя</a:t>
            </a:r>
            <a:r>
              <a:rPr lang="ru-RU" sz="2000" b="1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Calibri" pitchFamily="34" charset="0"/>
              </a:rPr>
              <a:t>студента,</a:t>
            </a:r>
            <a:endParaRPr lang="en-US" sz="20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Calibri" pitchFamily="34" charset="0"/>
              </a:rPr>
              <a:t>у </a:t>
            </a:r>
            <a:r>
              <a:rPr lang="ru-RU" sz="2000" b="1" i="1" dirty="0" err="1">
                <a:solidFill>
                  <a:srgbClr val="C00000"/>
                </a:solidFill>
                <a:latin typeface="Calibri" pitchFamily="34" charset="0"/>
              </a:rPr>
              <a:t>якому</a:t>
            </a:r>
            <a:r>
              <a:rPr lang="ru-RU" sz="2000" b="1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Calibri" pitchFamily="34" charset="0"/>
              </a:rPr>
              <a:t>він</a:t>
            </a:r>
            <a:r>
              <a:rPr lang="ru-RU" sz="2000" b="1" i="1" dirty="0">
                <a:solidFill>
                  <a:srgbClr val="C00000"/>
                </a:solidFill>
                <a:latin typeface="Calibri" pitchFamily="34" charset="0"/>
              </a:rPr>
              <a:t> повинен </a:t>
            </a:r>
            <a:r>
              <a:rPr lang="ru-RU" sz="2000" b="1" i="1" dirty="0" err="1">
                <a:solidFill>
                  <a:srgbClr val="C00000"/>
                </a:solidFill>
                <a:latin typeface="Calibri" pitchFamily="34" charset="0"/>
              </a:rPr>
              <a:t>мати</a:t>
            </a:r>
            <a:r>
              <a:rPr lang="ru-RU" sz="2000" b="1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Calibri" pitchFamily="34" charset="0"/>
              </a:rPr>
              <a:t>можливість</a:t>
            </a:r>
            <a:r>
              <a:rPr lang="ru-RU" sz="2000" b="1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Calibri" pitchFamily="34" charset="0"/>
              </a:rPr>
              <a:t>повноцінно</a:t>
            </a:r>
            <a:r>
              <a:rPr lang="ru-RU" sz="2000" b="1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Calibri" pitchFamily="34" charset="0"/>
              </a:rPr>
              <a:t>розвиватися</a:t>
            </a:r>
            <a:r>
              <a:rPr lang="ru-RU" sz="2000" b="1" i="1" dirty="0">
                <a:solidFill>
                  <a:srgbClr val="C00000"/>
                </a:solidFill>
                <a:latin typeface="Calibri" pitchFamily="34" charset="0"/>
              </a:rPr>
              <a:t>»</a:t>
            </a:r>
            <a:endParaRPr lang="ru-RU" sz="2000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4"/>
          <p:cNvSpPr/>
          <p:nvPr/>
        </p:nvSpPr>
        <p:spPr>
          <a:xfrm>
            <a:off x="-36512" y="-747464"/>
            <a:ext cx="9143999" cy="236018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4500" b="1" kern="1200" dirty="0" smtClean="0">
                <a:solidFill>
                  <a:srgbClr val="0070C0"/>
                </a:solidFill>
              </a:rPr>
              <a:t>СТУДЕНТСЬКЕ ЖИТТЯ</a:t>
            </a:r>
          </a:p>
        </p:txBody>
      </p:sp>
      <p:sp>
        <p:nvSpPr>
          <p:cNvPr id="19" name="Овал 4"/>
          <p:cNvSpPr/>
          <p:nvPr/>
        </p:nvSpPr>
        <p:spPr>
          <a:xfrm>
            <a:off x="-35495" y="-243408"/>
            <a:ext cx="9143999" cy="236018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</a:t>
            </a:r>
            <a:r>
              <a:rPr lang="ru-RU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Презентація</a:t>
            </a:r>
            <a:r>
              <a:rPr lang="ru-RU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І КУРСУ»</a:t>
            </a:r>
            <a:r>
              <a:rPr lang="en-US" sz="3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uk-UA" sz="3000" b="1" kern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 descr="E:\DELETE\КЕПІТ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3571">
            <a:off x="-96999" y="1201178"/>
            <a:ext cx="3472729" cy="2314249"/>
          </a:xfrm>
          <a:prstGeom prst="rect">
            <a:avLst/>
          </a:prstGeom>
          <a:noFill/>
        </p:spPr>
      </p:pic>
      <p:pic>
        <p:nvPicPr>
          <p:cNvPr id="4100" name="Picture 4" descr="E:\DELETE\КЕПІТ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2348">
            <a:off x="5780640" y="1306560"/>
            <a:ext cx="3472729" cy="2314249"/>
          </a:xfrm>
          <a:prstGeom prst="rect">
            <a:avLst/>
          </a:prstGeom>
          <a:noFill/>
        </p:spPr>
      </p:pic>
      <p:pic>
        <p:nvPicPr>
          <p:cNvPr id="4101" name="Picture 5" descr="E:\DELETE\КЕПІТ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7960">
            <a:off x="-110701" y="3680707"/>
            <a:ext cx="3472729" cy="2314249"/>
          </a:xfrm>
          <a:prstGeom prst="rect">
            <a:avLst/>
          </a:prstGeom>
          <a:noFill/>
        </p:spPr>
      </p:pic>
      <p:pic>
        <p:nvPicPr>
          <p:cNvPr id="4103" name="Picture 7" descr="E:\DELETE\КЕПІТ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8690">
            <a:off x="5921400" y="3960713"/>
            <a:ext cx="3472729" cy="2314249"/>
          </a:xfrm>
          <a:prstGeom prst="rect">
            <a:avLst/>
          </a:prstGeom>
          <a:noFill/>
        </p:spPr>
      </p:pic>
      <p:pic>
        <p:nvPicPr>
          <p:cNvPr id="4102" name="Picture 6" descr="E:\DELETE\КЕПІТ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726383"/>
            <a:ext cx="3472729" cy="2314249"/>
          </a:xfrm>
          <a:prstGeom prst="rect">
            <a:avLst/>
          </a:prstGeom>
          <a:noFill/>
        </p:spPr>
      </p:pic>
      <p:pic>
        <p:nvPicPr>
          <p:cNvPr id="4099" name="Picture 3" descr="E:\DELETE\КЕПІТ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88654">
            <a:off x="3162878" y="1596774"/>
            <a:ext cx="3472729" cy="1950697"/>
          </a:xfrm>
          <a:prstGeom prst="rect">
            <a:avLst/>
          </a:prstGeom>
          <a:noFill/>
        </p:spPr>
      </p:pic>
      <p:pic>
        <p:nvPicPr>
          <p:cNvPr id="2" name="Picture 2" descr="E:\DELETE\КЕПІТ\плажк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6093296"/>
            <a:ext cx="9180512" cy="578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590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4"/>
          <p:cNvSpPr/>
          <p:nvPr/>
        </p:nvSpPr>
        <p:spPr>
          <a:xfrm>
            <a:off x="-36512" y="-747464"/>
            <a:ext cx="9143999" cy="236018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4500" b="1" kern="1200" dirty="0" smtClean="0">
                <a:solidFill>
                  <a:srgbClr val="0070C0"/>
                </a:solidFill>
              </a:rPr>
              <a:t>А ТАКОЖ…</a:t>
            </a:r>
          </a:p>
        </p:txBody>
      </p:sp>
      <p:sp>
        <p:nvSpPr>
          <p:cNvPr id="19" name="Овал 4"/>
          <p:cNvSpPr/>
          <p:nvPr/>
        </p:nvSpPr>
        <p:spPr>
          <a:xfrm>
            <a:off x="-2124744" y="-227333"/>
            <a:ext cx="9143999" cy="236018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«ШОУ ТАЛАНТІВ»</a:t>
            </a:r>
            <a:r>
              <a:rPr lang="en-US" sz="3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uk-UA" sz="3000" b="1" kern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2" descr="E:\DELETE\КЕПІТ\пла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93296"/>
            <a:ext cx="9180512" cy="578361"/>
          </a:xfrm>
          <a:prstGeom prst="rect">
            <a:avLst/>
          </a:prstGeom>
          <a:noFill/>
        </p:spPr>
      </p:pic>
      <p:sp>
        <p:nvSpPr>
          <p:cNvPr id="11" name="Овал 4"/>
          <p:cNvSpPr/>
          <p:nvPr/>
        </p:nvSpPr>
        <p:spPr>
          <a:xfrm>
            <a:off x="2195736" y="-227333"/>
            <a:ext cx="9143999" cy="236018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«МІСС та МІСТЕР»</a:t>
            </a:r>
            <a:r>
              <a:rPr lang="en-US" sz="3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uk-UA" sz="3000" b="1" kern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2" name="Picture 2" descr="E:\DELETE\КЕПІТ\456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00" y="3468915"/>
            <a:ext cx="2339875" cy="1720174"/>
          </a:xfrm>
          <a:prstGeom prst="rect">
            <a:avLst/>
          </a:prstGeom>
          <a:noFill/>
        </p:spPr>
      </p:pic>
      <p:pic>
        <p:nvPicPr>
          <p:cNvPr id="5123" name="Picture 3" descr="E:\DELETE\КЕПІТ\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6500" y="1308675"/>
            <a:ext cx="2339876" cy="1444142"/>
          </a:xfrm>
          <a:prstGeom prst="rect">
            <a:avLst/>
          </a:prstGeom>
          <a:noFill/>
        </p:spPr>
      </p:pic>
      <p:pic>
        <p:nvPicPr>
          <p:cNvPr id="5124" name="Picture 4" descr="E:\DELETE\КЕПІТ\54654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412776"/>
            <a:ext cx="2392517" cy="1594388"/>
          </a:xfrm>
          <a:prstGeom prst="rect">
            <a:avLst/>
          </a:prstGeom>
          <a:noFill/>
        </p:spPr>
      </p:pic>
      <p:pic>
        <p:nvPicPr>
          <p:cNvPr id="5125" name="Picture 5" descr="E:\DELETE\КЕПІТ\1516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3645024"/>
            <a:ext cx="2369516" cy="1579060"/>
          </a:xfrm>
          <a:prstGeom prst="rect">
            <a:avLst/>
          </a:prstGeom>
          <a:noFill/>
        </p:spPr>
      </p:pic>
      <p:pic>
        <p:nvPicPr>
          <p:cNvPr id="5128" name="Picture 8" descr="E:\DELETE\КЕПІТ\Missos-Logo-renew коп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836712"/>
            <a:ext cx="3029467" cy="5963519"/>
          </a:xfrm>
          <a:prstGeom prst="rect">
            <a:avLst/>
          </a:prstGeom>
          <a:noFill/>
        </p:spPr>
      </p:pic>
      <p:pic>
        <p:nvPicPr>
          <p:cNvPr id="5129" name="Picture 9" descr="E:\DELETE\КЕПІТ\gcfD9k1MZy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391841" y="13366751"/>
            <a:ext cx="250073" cy="442878"/>
          </a:xfrm>
          <a:prstGeom prst="rect">
            <a:avLst/>
          </a:prstGeom>
          <a:noFill/>
        </p:spPr>
      </p:pic>
      <p:pic>
        <p:nvPicPr>
          <p:cNvPr id="5130" name="Picture 10" descr="E:\DELETE\КЕПІТ\gcfD9k1MZy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2051505"/>
            <a:ext cx="2160240" cy="3825767"/>
          </a:xfrm>
          <a:prstGeom prst="rect">
            <a:avLst/>
          </a:prstGeom>
          <a:noFill/>
        </p:spPr>
      </p:pic>
      <p:sp>
        <p:nvSpPr>
          <p:cNvPr id="16" name="Овал 4"/>
          <p:cNvSpPr/>
          <p:nvPr/>
        </p:nvSpPr>
        <p:spPr>
          <a:xfrm>
            <a:off x="-36512" y="4497811"/>
            <a:ext cx="9143999" cy="236018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500" b="1" dirty="0" smtClean="0">
                <a:solidFill>
                  <a:srgbClr val="0070C0"/>
                </a:solidFill>
              </a:rPr>
              <a:t>ТА БАГАТО </a:t>
            </a:r>
            <a:r>
              <a:rPr lang="uk-UA" sz="4500" b="1" dirty="0" smtClean="0">
                <a:solidFill>
                  <a:srgbClr val="0070C0"/>
                </a:solidFill>
              </a:rPr>
              <a:t>ЦІКАВОГО</a:t>
            </a:r>
            <a:r>
              <a:rPr lang="uk-UA" sz="4500" b="1" kern="1200" dirty="0" smtClean="0">
                <a:solidFill>
                  <a:srgbClr val="0070C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8237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4"/>
          <p:cNvSpPr/>
          <p:nvPr/>
        </p:nvSpPr>
        <p:spPr>
          <a:xfrm>
            <a:off x="-36512" y="-731389"/>
            <a:ext cx="9143999" cy="236018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200" b="1" dirty="0" smtClean="0">
                <a:solidFill>
                  <a:srgbClr val="0070C0"/>
                </a:solidFill>
              </a:rPr>
              <a:t>А НАЙЦІКАВІШЕ!</a:t>
            </a:r>
            <a:endParaRPr lang="uk-UA" sz="3200" b="1" kern="1200" dirty="0" smtClean="0">
              <a:solidFill>
                <a:srgbClr val="0070C0"/>
              </a:solidFill>
            </a:endParaRPr>
          </a:p>
        </p:txBody>
      </p:sp>
      <p:pic>
        <p:nvPicPr>
          <p:cNvPr id="2" name="Picture 2" descr="E:\DELETE\КЕПІТ\пла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93296"/>
            <a:ext cx="9180512" cy="578361"/>
          </a:xfrm>
          <a:prstGeom prst="rect">
            <a:avLst/>
          </a:prstGeom>
          <a:noFill/>
        </p:spPr>
      </p:pic>
      <p:sp>
        <p:nvSpPr>
          <p:cNvPr id="11" name="Овал 4"/>
          <p:cNvSpPr/>
          <p:nvPr/>
        </p:nvSpPr>
        <p:spPr>
          <a:xfrm>
            <a:off x="-1476672" y="-27384"/>
            <a:ext cx="9143999" cy="236018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</a:t>
            </a: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BEST GROUP of KEPIT</a:t>
            </a:r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  <a:r>
              <a:rPr lang="en-US" sz="4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uk-UA" sz="4000" b="1" kern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Овал 4"/>
          <p:cNvSpPr/>
          <p:nvPr/>
        </p:nvSpPr>
        <p:spPr>
          <a:xfrm>
            <a:off x="900609" y="4653136"/>
            <a:ext cx="9143999" cy="236018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</a:t>
            </a:r>
            <a:r>
              <a:rPr lang="uk-UA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РЕКТОРСЬКА ПОЇЗДКА</a:t>
            </a:r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  <a:r>
              <a:rPr lang="en-US" sz="4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uk-UA" sz="4000" b="1" kern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147" name="Picture 3" descr="E:\DELETE\КЕПІТ\BEST_4c_gl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37705"/>
            <a:ext cx="1584176" cy="1895151"/>
          </a:xfrm>
          <a:prstGeom prst="rect">
            <a:avLst/>
          </a:prstGeom>
          <a:noFill/>
        </p:spPr>
      </p:pic>
      <p:pic>
        <p:nvPicPr>
          <p:cNvPr id="6148" name="Picture 4" descr="E:\DELETE\КЕПІТ\3OfSG-2XIf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484784"/>
            <a:ext cx="3240360" cy="2159397"/>
          </a:xfrm>
          <a:prstGeom prst="rect">
            <a:avLst/>
          </a:prstGeom>
          <a:noFill/>
        </p:spPr>
      </p:pic>
      <p:pic>
        <p:nvPicPr>
          <p:cNvPr id="6149" name="Picture 5" descr="E:\DELETE\КЕПІТ\lyLzOckXPX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84784"/>
            <a:ext cx="3240360" cy="2159397"/>
          </a:xfrm>
          <a:prstGeom prst="rect">
            <a:avLst/>
          </a:prstGeom>
          <a:noFill/>
        </p:spPr>
      </p:pic>
      <p:pic>
        <p:nvPicPr>
          <p:cNvPr id="6150" name="Picture 6" descr="E:\DELETE\КЕПІТ\ZRKnsZrL9v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789040"/>
            <a:ext cx="2498908" cy="1665288"/>
          </a:xfrm>
          <a:prstGeom prst="rect">
            <a:avLst/>
          </a:prstGeom>
          <a:noFill/>
        </p:spPr>
      </p:pic>
      <p:pic>
        <p:nvPicPr>
          <p:cNvPr id="6151" name="Picture 7" descr="E:\DELETE\КЕПІТ\JclnvChyHU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4053613"/>
            <a:ext cx="2088232" cy="1391611"/>
          </a:xfrm>
          <a:prstGeom prst="rect">
            <a:avLst/>
          </a:prstGeom>
          <a:noFill/>
        </p:spPr>
      </p:pic>
      <p:pic>
        <p:nvPicPr>
          <p:cNvPr id="6152" name="Picture 8" descr="E:\DELETE\КЕПІТ\OJuFhb1mgv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2276872"/>
            <a:ext cx="2053030" cy="1368152"/>
          </a:xfrm>
          <a:prstGeom prst="rect">
            <a:avLst/>
          </a:prstGeom>
          <a:noFill/>
        </p:spPr>
      </p:pic>
      <p:pic>
        <p:nvPicPr>
          <p:cNvPr id="6153" name="Picture 9" descr="E:\DELETE\КЕПІТ\pIHcjFtgex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65580" y="3779936"/>
            <a:ext cx="2498908" cy="1665288"/>
          </a:xfrm>
          <a:prstGeom prst="rect">
            <a:avLst/>
          </a:prstGeom>
          <a:noFill/>
        </p:spPr>
      </p:pic>
      <p:pic>
        <p:nvPicPr>
          <p:cNvPr id="6146" name="Picture 2" descr="E:\DELETE\КЕПІТ\NET-SKOLA-SKOLSKI-AUTOBUS-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8288" y="4077072"/>
            <a:ext cx="1880950" cy="1932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77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ELETE\КЕПІТ\пла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93296"/>
            <a:ext cx="9180512" cy="578361"/>
          </a:xfrm>
          <a:prstGeom prst="rect">
            <a:avLst/>
          </a:prstGeom>
          <a:noFill/>
        </p:spPr>
      </p:pic>
      <p:sp>
        <p:nvSpPr>
          <p:cNvPr id="7" name="Овал 4"/>
          <p:cNvSpPr/>
          <p:nvPr/>
        </p:nvSpPr>
        <p:spPr>
          <a:xfrm>
            <a:off x="-1116632" y="-731389"/>
            <a:ext cx="9143999" cy="236018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4000" b="1" dirty="0" smtClean="0">
                <a:solidFill>
                  <a:srgbClr val="0070C0"/>
                </a:solidFill>
              </a:rPr>
              <a:t>ВАШІ ОСВІТНІ КРОКИ З НАМИ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432718"/>
            <a:ext cx="9144000" cy="5516562"/>
            <a:chOff x="0" y="432718"/>
            <a:chExt cx="9144000" cy="5516562"/>
          </a:xfrm>
        </p:grpSpPr>
        <p:pic>
          <p:nvPicPr>
            <p:cNvPr id="5" name="Picture 2" descr="E:\2012260415010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2718"/>
              <a:ext cx="9144000" cy="551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Стрелка вправо 5"/>
            <p:cNvSpPr/>
            <p:nvPr/>
          </p:nvSpPr>
          <p:spPr>
            <a:xfrm>
              <a:off x="0" y="4581128"/>
              <a:ext cx="1798638" cy="1341437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 smtClean="0">
                  <a:solidFill>
                    <a:schemeClr val="bg1"/>
                  </a:solidFill>
                </a:rPr>
                <a:t>ШКОЛЯР </a:t>
              </a:r>
              <a:endParaRPr lang="uk-UA" b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5" y="836712"/>
              <a:ext cx="45644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6485084" y="3633886"/>
              <a:ext cx="633412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4429112" y="5167412"/>
              <a:ext cx="593725" cy="56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5411982" y="4286349"/>
              <a:ext cx="842962" cy="75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345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4"/>
          <p:cNvSpPr/>
          <p:nvPr/>
        </p:nvSpPr>
        <p:spPr>
          <a:xfrm>
            <a:off x="0" y="-243408"/>
            <a:ext cx="9143999" cy="236018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7200" b="1" dirty="0" smtClean="0">
                <a:solidFill>
                  <a:srgbClr val="0070C0"/>
                </a:solidFill>
              </a:rPr>
              <a:t>ДЯКУЄМО ЗА УВАГУ!</a:t>
            </a:r>
            <a:endParaRPr lang="uk-UA" sz="7200" b="1" kern="1200" dirty="0" smtClean="0">
              <a:solidFill>
                <a:srgbClr val="0070C0"/>
              </a:solidFill>
            </a:endParaRPr>
          </a:p>
        </p:txBody>
      </p:sp>
      <p:pic>
        <p:nvPicPr>
          <p:cNvPr id="2" name="Picture 2" descr="E:\DELETE\КЕПІТ\пла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93296"/>
            <a:ext cx="9180512" cy="578361"/>
          </a:xfrm>
          <a:prstGeom prst="rect">
            <a:avLst/>
          </a:prstGeom>
          <a:noFill/>
        </p:spPr>
      </p:pic>
      <p:sp>
        <p:nvSpPr>
          <p:cNvPr id="12" name="Овал 4"/>
          <p:cNvSpPr/>
          <p:nvPr/>
        </p:nvSpPr>
        <p:spPr>
          <a:xfrm>
            <a:off x="0" y="3805115"/>
            <a:ext cx="9143999" cy="236018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ДЕТАЛЬНА ІНФОРМАЦІЯ НА:</a:t>
            </a: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WWW.KROK.EDU.UA</a:t>
            </a:r>
            <a:endParaRPr lang="uk-UA" sz="4000" b="1" kern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171" name="Picture 3" descr="E:\DELETE\КЕПІТ\see-you-s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4208" y="1340768"/>
            <a:ext cx="3810000" cy="2533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13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788024" y="1467709"/>
            <a:ext cx="3113419" cy="3113419"/>
            <a:chOff x="2669976" y="1526976"/>
            <a:chExt cx="3804046" cy="380404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Овал 30"/>
            <p:cNvSpPr/>
            <p:nvPr/>
          </p:nvSpPr>
          <p:spPr>
            <a:xfrm>
              <a:off x="2669976" y="1526976"/>
              <a:ext cx="3804046" cy="380404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2" name="Овал 4"/>
            <p:cNvSpPr/>
            <p:nvPr/>
          </p:nvSpPr>
          <p:spPr>
            <a:xfrm>
              <a:off x="3227067" y="2183347"/>
              <a:ext cx="2689866" cy="26898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КОРПОРАЦІЯ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«КРОК»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707904" y="2408679"/>
            <a:ext cx="1521783" cy="1452369"/>
            <a:chOff x="1212577" y="2420887"/>
            <a:chExt cx="2063276" cy="19691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Овал 16"/>
            <p:cNvSpPr/>
            <p:nvPr/>
          </p:nvSpPr>
          <p:spPr>
            <a:xfrm>
              <a:off x="1212577" y="2420887"/>
              <a:ext cx="2063276" cy="1969164"/>
            </a:xfrm>
            <a:prstGeom prst="ellipse">
              <a:avLst/>
            </a:prstGeom>
            <a:solidFill>
              <a:srgbClr val="0070C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alpha val="50000"/>
                <a:hueOff val="-8"/>
                <a:satOff val="3489"/>
                <a:lumOff val="4510"/>
                <a:alphaOff val="26250"/>
              </a:schemeClr>
            </a:effectRef>
            <a:fontRef idx="minor">
              <a:schemeClr val="tx1"/>
            </a:fontRef>
          </p:style>
        </p:sp>
        <p:sp>
          <p:nvSpPr>
            <p:cNvPr id="18" name="Овал 18"/>
            <p:cNvSpPr/>
            <p:nvPr/>
          </p:nvSpPr>
          <p:spPr>
            <a:xfrm>
              <a:off x="1514737" y="2709264"/>
              <a:ext cx="1458956" cy="1392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b="1" kern="1200" dirty="0" smtClean="0">
                  <a:solidFill>
                    <a:schemeClr val="bg1"/>
                  </a:solidFill>
                </a:rPr>
                <a:t>Коломийський коледж ІУПР</a:t>
              </a:r>
              <a:endParaRPr lang="uk-UA" sz="1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283968" y="3645024"/>
            <a:ext cx="1521783" cy="1452369"/>
            <a:chOff x="1788639" y="4196139"/>
            <a:chExt cx="2063276" cy="19691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Овал 18"/>
            <p:cNvSpPr/>
            <p:nvPr/>
          </p:nvSpPr>
          <p:spPr>
            <a:xfrm>
              <a:off x="1788639" y="4196139"/>
              <a:ext cx="2063276" cy="1969164"/>
            </a:xfrm>
            <a:prstGeom prst="ellipse">
              <a:avLst/>
            </a:prstGeom>
            <a:solidFill>
              <a:srgbClr val="0070C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alpha val="50000"/>
                <a:hueOff val="-7"/>
                <a:satOff val="2990"/>
                <a:lumOff val="3865"/>
                <a:alphaOff val="22500"/>
              </a:schemeClr>
            </a:effectRef>
            <a:fontRef idx="minor">
              <a:schemeClr val="tx1"/>
            </a:fontRef>
          </p:style>
        </p:sp>
        <p:sp>
          <p:nvSpPr>
            <p:cNvPr id="20" name="Овал 16"/>
            <p:cNvSpPr/>
            <p:nvPr/>
          </p:nvSpPr>
          <p:spPr>
            <a:xfrm>
              <a:off x="2090799" y="4484516"/>
              <a:ext cx="1458956" cy="1392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b="1" kern="1200" dirty="0" smtClean="0">
                  <a:solidFill>
                    <a:schemeClr val="bg1"/>
                  </a:solidFill>
                </a:rPr>
                <a:t>Інститут управління природними ресурсами</a:t>
              </a:r>
              <a:endParaRPr lang="uk-UA" sz="1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570497" y="4221088"/>
            <a:ext cx="1521783" cy="1452369"/>
            <a:chOff x="3639653" y="4771664"/>
            <a:chExt cx="2063276" cy="19691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Овал 22"/>
            <p:cNvSpPr/>
            <p:nvPr/>
          </p:nvSpPr>
          <p:spPr>
            <a:xfrm>
              <a:off x="3639653" y="4771664"/>
              <a:ext cx="2063276" cy="1969164"/>
            </a:xfrm>
            <a:prstGeom prst="ellipse">
              <a:avLst/>
            </a:prstGeom>
            <a:solidFill>
              <a:srgbClr val="0070C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alpha val="50000"/>
                <a:hueOff val="-5"/>
                <a:satOff val="1994"/>
                <a:lumOff val="2577"/>
                <a:alphaOff val="15000"/>
              </a:schemeClr>
            </a:effectRef>
            <a:fontRef idx="minor">
              <a:schemeClr val="tx1"/>
            </a:fontRef>
          </p:style>
        </p:sp>
        <p:sp>
          <p:nvSpPr>
            <p:cNvPr id="24" name="Овал 12"/>
            <p:cNvSpPr/>
            <p:nvPr/>
          </p:nvSpPr>
          <p:spPr>
            <a:xfrm>
              <a:off x="3941813" y="5060041"/>
              <a:ext cx="1458956" cy="1392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300" b="1" kern="1200" dirty="0" smtClean="0">
                  <a:solidFill>
                    <a:schemeClr val="bg1"/>
                  </a:solidFill>
                </a:rPr>
                <a:t>Інститут менеджменту безпеки</a:t>
              </a:r>
              <a:endParaRPr lang="uk-UA" sz="13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876256" y="3645024"/>
            <a:ext cx="1521783" cy="1452369"/>
            <a:chOff x="5353725" y="3802347"/>
            <a:chExt cx="2063276" cy="19691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Овал 24"/>
            <p:cNvSpPr/>
            <p:nvPr/>
          </p:nvSpPr>
          <p:spPr>
            <a:xfrm>
              <a:off x="5353725" y="3802347"/>
              <a:ext cx="2063276" cy="1969164"/>
            </a:xfrm>
            <a:prstGeom prst="ellipse">
              <a:avLst/>
            </a:prstGeom>
            <a:solidFill>
              <a:srgbClr val="0070C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alpha val="50000"/>
                <a:hueOff val="-3"/>
                <a:satOff val="1495"/>
                <a:lumOff val="1933"/>
                <a:alphaOff val="11250"/>
              </a:schemeClr>
            </a:effectRef>
            <a:fontRef idx="minor">
              <a:schemeClr val="tx1"/>
            </a:fontRef>
          </p:style>
        </p:sp>
        <p:sp>
          <p:nvSpPr>
            <p:cNvPr id="26" name="Овал 10"/>
            <p:cNvSpPr/>
            <p:nvPr/>
          </p:nvSpPr>
          <p:spPr>
            <a:xfrm>
              <a:off x="5655885" y="4090724"/>
              <a:ext cx="1458956" cy="1392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b="1" kern="1200" dirty="0" smtClean="0">
                  <a:solidFill>
                    <a:schemeClr val="bg1"/>
                  </a:solidFill>
                </a:rPr>
                <a:t>Інститут магістерської підготовки та післядипломної освіти </a:t>
              </a:r>
              <a:endParaRPr lang="uk-UA" sz="1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380312" y="2408679"/>
            <a:ext cx="1521783" cy="1452369"/>
            <a:chOff x="5994600" y="2251924"/>
            <a:chExt cx="2063276" cy="19691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Овал 20"/>
            <p:cNvSpPr/>
            <p:nvPr/>
          </p:nvSpPr>
          <p:spPr>
            <a:xfrm>
              <a:off x="5994600" y="2251924"/>
              <a:ext cx="2063276" cy="1969164"/>
            </a:xfrm>
            <a:prstGeom prst="ellipse">
              <a:avLst/>
            </a:prstGeom>
            <a:solidFill>
              <a:srgbClr val="0070C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alpha val="50000"/>
                <a:hueOff val="-6"/>
                <a:satOff val="2492"/>
                <a:lumOff val="3221"/>
                <a:alphaOff val="18750"/>
              </a:schemeClr>
            </a:effectRef>
            <a:fontRef idx="minor">
              <a:schemeClr val="tx1"/>
            </a:fontRef>
          </p:style>
        </p:sp>
        <p:sp>
          <p:nvSpPr>
            <p:cNvPr id="22" name="Овал 14"/>
            <p:cNvSpPr/>
            <p:nvPr/>
          </p:nvSpPr>
          <p:spPr>
            <a:xfrm>
              <a:off x="6151008" y="2540301"/>
              <a:ext cx="1757348" cy="13924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b="1" kern="1200" dirty="0" smtClean="0">
                  <a:solidFill>
                    <a:schemeClr val="bg1"/>
                  </a:solidFill>
                </a:rPr>
                <a:t>Інститут інформаційних та комунікаційних технологій</a:t>
              </a:r>
              <a:endParaRPr lang="uk-UA" sz="1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876256" y="1112535"/>
            <a:ext cx="1521783" cy="1452369"/>
            <a:chOff x="5292083" y="692695"/>
            <a:chExt cx="2063276" cy="19691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Овал 26"/>
            <p:cNvSpPr/>
            <p:nvPr/>
          </p:nvSpPr>
          <p:spPr>
            <a:xfrm>
              <a:off x="5292083" y="692695"/>
              <a:ext cx="2063276" cy="1969164"/>
            </a:xfrm>
            <a:prstGeom prst="ellipse">
              <a:avLst/>
            </a:prstGeom>
            <a:solidFill>
              <a:srgbClr val="0070C0"/>
            </a:solidFill>
            <a:effectLst>
              <a:outerShdw blurRad="40000" dist="23000" dir="5400000" rotWithShape="0">
                <a:srgbClr val="000000">
                  <a:alpha val="77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tx1"/>
            </a:fontRef>
          </p:style>
        </p:sp>
        <p:sp>
          <p:nvSpPr>
            <p:cNvPr id="28" name="Овал 8"/>
            <p:cNvSpPr/>
            <p:nvPr/>
          </p:nvSpPr>
          <p:spPr>
            <a:xfrm>
              <a:off x="5594243" y="981072"/>
              <a:ext cx="1458956" cy="1392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b="1" kern="1200" dirty="0" smtClean="0">
                  <a:solidFill>
                    <a:schemeClr val="bg1"/>
                  </a:solidFill>
                </a:rPr>
                <a:t>Ліцей бізнесу</a:t>
              </a:r>
              <a:endParaRPr lang="uk-UA" sz="1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570497" y="608479"/>
            <a:ext cx="1521783" cy="1452369"/>
            <a:chOff x="3607227" y="91692"/>
            <a:chExt cx="2063276" cy="19691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Овал 28"/>
            <p:cNvSpPr/>
            <p:nvPr/>
          </p:nvSpPr>
          <p:spPr>
            <a:xfrm>
              <a:off x="3607227" y="91692"/>
              <a:ext cx="2063276" cy="1969164"/>
            </a:xfrm>
            <a:prstGeom prst="ellipse">
              <a:avLst/>
            </a:prstGeom>
            <a:solidFill>
              <a:srgbClr val="0070C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alpha val="50000"/>
                <a:hueOff val="-1"/>
                <a:satOff val="498"/>
                <a:lumOff val="644"/>
                <a:alphaOff val="3750"/>
              </a:schemeClr>
            </a:effectRef>
            <a:fontRef idx="minor">
              <a:schemeClr val="tx1"/>
            </a:fontRef>
          </p:style>
        </p:sp>
        <p:sp>
          <p:nvSpPr>
            <p:cNvPr id="30" name="Овал 6"/>
            <p:cNvSpPr/>
            <p:nvPr/>
          </p:nvSpPr>
          <p:spPr>
            <a:xfrm>
              <a:off x="3842521" y="380069"/>
              <a:ext cx="1619686" cy="13924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kern="1200" dirty="0" smtClean="0">
                  <a:solidFill>
                    <a:schemeClr val="bg1"/>
                  </a:solidFill>
                </a:rPr>
                <a:t>Університет «КРОК»</a:t>
              </a:r>
              <a:endParaRPr lang="uk-UA" sz="16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E:\DELETE\КЕПІТ\пла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93296"/>
            <a:ext cx="9180512" cy="578361"/>
          </a:xfrm>
          <a:prstGeom prst="rect">
            <a:avLst/>
          </a:prstGeom>
          <a:noFill/>
        </p:spPr>
      </p:pic>
      <p:grpSp>
        <p:nvGrpSpPr>
          <p:cNvPr id="36" name="Группа 35"/>
          <p:cNvGrpSpPr/>
          <p:nvPr/>
        </p:nvGrpSpPr>
        <p:grpSpPr>
          <a:xfrm>
            <a:off x="4211960" y="1052736"/>
            <a:ext cx="1512168" cy="1512168"/>
            <a:chOff x="2000450" y="624181"/>
            <a:chExt cx="1922115" cy="19221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7" name="Овал 36"/>
            <p:cNvSpPr/>
            <p:nvPr/>
          </p:nvSpPr>
          <p:spPr>
            <a:xfrm>
              <a:off x="2000450" y="624181"/>
              <a:ext cx="1922115" cy="1922115"/>
            </a:xfrm>
            <a:prstGeom prst="ellipse">
              <a:avLst/>
            </a:prstGeom>
            <a:solidFill>
              <a:srgbClr val="008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alpha val="50000"/>
                <a:hueOff val="-9"/>
                <a:satOff val="3987"/>
                <a:lumOff val="5154"/>
                <a:alphaOff val="30000"/>
              </a:schemeClr>
            </a:effectRef>
            <a:fontRef idx="minor">
              <a:schemeClr val="tx1"/>
            </a:fontRef>
          </p:style>
        </p:sp>
        <p:sp>
          <p:nvSpPr>
            <p:cNvPr id="38" name="Овал 4"/>
            <p:cNvSpPr/>
            <p:nvPr/>
          </p:nvSpPr>
          <p:spPr>
            <a:xfrm>
              <a:off x="2091981" y="905667"/>
              <a:ext cx="1647527" cy="1359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b="1" strike="noStrike" kern="1200" dirty="0" smtClean="0">
                  <a:solidFill>
                    <a:schemeClr val="bg1"/>
                  </a:solidFill>
                  <a:effectLst/>
                </a:rPr>
                <a:t>Коледж економіки, права та  інформаційних технологій</a:t>
              </a:r>
              <a:endParaRPr lang="uk-UA" sz="1200" b="1" strike="noStrike" kern="1200" dirty="0">
                <a:solidFill>
                  <a:schemeClr val="bg1"/>
                </a:solidFill>
                <a:effectLst/>
              </a:endParaRPr>
            </a:p>
          </p:txBody>
        </p:sp>
      </p:grpSp>
      <p:cxnSp>
        <p:nvCxnSpPr>
          <p:cNvPr id="44" name="Прямая соединительная линия 43"/>
          <p:cNvCxnSpPr/>
          <p:nvPr/>
        </p:nvCxnSpPr>
        <p:spPr>
          <a:xfrm rot="10800000" flipV="1">
            <a:off x="2699792" y="2276872"/>
            <a:ext cx="1512168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0800000">
            <a:off x="395536" y="3573016"/>
            <a:ext cx="23042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Овал 4"/>
          <p:cNvSpPr/>
          <p:nvPr/>
        </p:nvSpPr>
        <p:spPr>
          <a:xfrm>
            <a:off x="395536" y="2863791"/>
            <a:ext cx="2304256" cy="106926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РІК ЗАСНУВАННЯ </a:t>
            </a:r>
            <a:r>
              <a:rPr lang="uk-UA" sz="2400" b="1" strike="noStrik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2003</a:t>
            </a:r>
            <a:endParaRPr lang="uk-UA" sz="1400" b="1" strike="noStrike" kern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75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ELETE\КЕПІТ\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84984"/>
            <a:ext cx="5400600" cy="3060341"/>
          </a:xfrm>
          <a:prstGeom prst="rect">
            <a:avLst/>
          </a:prstGeom>
          <a:noFill/>
        </p:spPr>
      </p:pic>
      <p:pic>
        <p:nvPicPr>
          <p:cNvPr id="1026" name="Picture 2" descr="E:\DELETE\КЕПІТ\плаж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9180512" cy="578361"/>
          </a:xfrm>
          <a:prstGeom prst="rect">
            <a:avLst/>
          </a:prstGeom>
          <a:noFill/>
        </p:spPr>
      </p:pic>
      <p:grpSp>
        <p:nvGrpSpPr>
          <p:cNvPr id="10" name="Группа 35"/>
          <p:cNvGrpSpPr/>
          <p:nvPr/>
        </p:nvGrpSpPr>
        <p:grpSpPr>
          <a:xfrm>
            <a:off x="4211960" y="1052736"/>
            <a:ext cx="1512168" cy="1512168"/>
            <a:chOff x="2000450" y="624181"/>
            <a:chExt cx="1922115" cy="19221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7" name="Овал 36"/>
            <p:cNvSpPr/>
            <p:nvPr/>
          </p:nvSpPr>
          <p:spPr>
            <a:xfrm>
              <a:off x="2000450" y="624181"/>
              <a:ext cx="1922115" cy="1922115"/>
            </a:xfrm>
            <a:prstGeom prst="ellipse">
              <a:avLst/>
            </a:prstGeom>
            <a:solidFill>
              <a:srgbClr val="008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alpha val="50000"/>
                <a:hueOff val="-9"/>
                <a:satOff val="3987"/>
                <a:lumOff val="5154"/>
                <a:alphaOff val="30000"/>
              </a:schemeClr>
            </a:effectRef>
            <a:fontRef idx="minor">
              <a:schemeClr val="tx1"/>
            </a:fontRef>
          </p:style>
        </p:sp>
        <p:sp>
          <p:nvSpPr>
            <p:cNvPr id="38" name="Овал 4"/>
            <p:cNvSpPr/>
            <p:nvPr/>
          </p:nvSpPr>
          <p:spPr>
            <a:xfrm>
              <a:off x="2091981" y="905667"/>
              <a:ext cx="1647527" cy="1359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b="1" strike="noStrike" kern="1200" dirty="0" smtClean="0">
                  <a:solidFill>
                    <a:schemeClr val="bg1"/>
                  </a:solidFill>
                  <a:effectLst/>
                </a:rPr>
                <a:t>Коледж економіки, права та  інформаційних технологій</a:t>
              </a:r>
              <a:endParaRPr lang="uk-UA" sz="1200" b="1" strike="noStrike" kern="1200" dirty="0">
                <a:solidFill>
                  <a:schemeClr val="bg1"/>
                </a:solidFill>
                <a:effectLst/>
              </a:endParaRPr>
            </a:p>
          </p:txBody>
        </p:sp>
      </p:grpSp>
      <p:pic>
        <p:nvPicPr>
          <p:cNvPr id="2051" name="Picture 3" descr="E:\DELETE\КЕПІТ\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196752"/>
            <a:ext cx="3720034" cy="2321942"/>
          </a:xfrm>
          <a:prstGeom prst="rect">
            <a:avLst/>
          </a:prstGeom>
          <a:noFill/>
        </p:spPr>
      </p:pic>
      <p:sp>
        <p:nvSpPr>
          <p:cNvPr id="35" name="Овал 4"/>
          <p:cNvSpPr/>
          <p:nvPr/>
        </p:nvSpPr>
        <p:spPr>
          <a:xfrm>
            <a:off x="-36512" y="-27384"/>
            <a:ext cx="3816424" cy="151216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spcBef>
                <a:spcPct val="0"/>
              </a:spcBef>
            </a:pPr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перший набір в коледж</a:t>
            </a:r>
          </a:p>
          <a:p>
            <a:pPr lvl="0" algn="ctr" defTabSz="622300">
              <a:spcBef>
                <a:spcPct val="0"/>
              </a:spcBef>
            </a:pPr>
            <a:r>
              <a:rPr lang="uk-UA" b="1" strike="noStrik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65 осіб</a:t>
            </a:r>
            <a:endParaRPr lang="uk-UA" b="1" strike="noStrike" kern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36" name="Овал 4"/>
          <p:cNvSpPr/>
          <p:nvPr/>
        </p:nvSpPr>
        <p:spPr>
          <a:xfrm>
            <a:off x="4932040" y="2204864"/>
            <a:ext cx="3816424" cy="151216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spcBef>
                <a:spcPct val="0"/>
              </a:spcBef>
            </a:pPr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сьогодні у Коледжі навчається</a:t>
            </a:r>
          </a:p>
          <a:p>
            <a:pPr lvl="0" algn="ctr" defTabSz="622300">
              <a:spcBef>
                <a:spcPct val="0"/>
              </a:spcBef>
            </a:pPr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</a:t>
            </a:r>
            <a:r>
              <a:rPr lang="uk-UA" b="1" strike="noStrik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ільше 900 студентів</a:t>
            </a:r>
            <a:endParaRPr lang="uk-UA" b="1" strike="noStrike" kern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39" name="Выгнутая вправо стрелка 38"/>
          <p:cNvSpPr/>
          <p:nvPr/>
        </p:nvSpPr>
        <p:spPr>
          <a:xfrm rot="18040329">
            <a:off x="5801614" y="319203"/>
            <a:ext cx="545370" cy="131163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Выгнутая вправо стрелка 40"/>
          <p:cNvSpPr/>
          <p:nvPr/>
        </p:nvSpPr>
        <p:spPr>
          <a:xfrm rot="6298941">
            <a:off x="3635182" y="2126019"/>
            <a:ext cx="545370" cy="131163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4"/>
          <p:cNvSpPr/>
          <p:nvPr/>
        </p:nvSpPr>
        <p:spPr>
          <a:xfrm>
            <a:off x="1835696" y="-731389"/>
            <a:ext cx="9143999" cy="236018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200" b="1" dirty="0" smtClean="0">
                <a:solidFill>
                  <a:srgbClr val="0070C0"/>
                </a:solidFill>
              </a:rPr>
              <a:t>Спеціалізації у Коледжі:</a:t>
            </a:r>
            <a:endParaRPr lang="uk-UA" sz="3200" b="1" kern="1200" dirty="0" smtClean="0">
              <a:solidFill>
                <a:srgbClr val="0070C0"/>
              </a:solidFill>
            </a:endParaRPr>
          </a:p>
        </p:txBody>
      </p:sp>
      <p:pic>
        <p:nvPicPr>
          <p:cNvPr id="2" name="Picture 2" descr="E:\DELETE\КЕПІТ\пла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93296"/>
            <a:ext cx="9180512" cy="578361"/>
          </a:xfrm>
          <a:prstGeom prst="rect">
            <a:avLst/>
          </a:prstGeom>
          <a:noFill/>
        </p:spPr>
      </p:pic>
      <p:sp useBgFill="1">
        <p:nvSpPr>
          <p:cNvPr id="14" name="Скругленный прямоугольник 13"/>
          <p:cNvSpPr/>
          <p:nvPr/>
        </p:nvSpPr>
        <p:spPr>
          <a:xfrm>
            <a:off x="107504" y="908720"/>
            <a:ext cx="8640960" cy="2376264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b="1" dirty="0" smtClean="0">
              <a:solidFill>
                <a:srgbClr val="0070C0"/>
              </a:solidFill>
            </a:endParaRPr>
          </a:p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 smtClean="0">
                <a:solidFill>
                  <a:srgbClr val="0070C0"/>
                </a:solidFill>
              </a:rPr>
              <a:t>“КЕПІТ – ЕКСКЛЮЗИВ”  </a:t>
            </a:r>
            <a:r>
              <a:rPr lang="uk-UA" sz="2000" b="1" dirty="0" smtClean="0">
                <a:solidFill>
                  <a:srgbClr val="0070C0"/>
                </a:solidFill>
              </a:rPr>
              <a:t>/фінанси + поглиблене </a:t>
            </a:r>
          </a:p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0070C0"/>
                </a:solidFill>
              </a:rPr>
              <a:t>вивчення англійської </a:t>
            </a:r>
            <a:r>
              <a:rPr lang="uk-UA" sz="2000" b="1" dirty="0">
                <a:solidFill>
                  <a:srgbClr val="0070C0"/>
                </a:solidFill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</a:rPr>
              <a:t>мови/</a:t>
            </a:r>
          </a:p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 smtClean="0">
                <a:solidFill>
                  <a:srgbClr val="0070C0"/>
                </a:solidFill>
              </a:rPr>
              <a:t>«ФІНАНСИ +» </a:t>
            </a:r>
            <a:r>
              <a:rPr lang="uk-UA" b="1" dirty="0" smtClean="0">
                <a:solidFill>
                  <a:srgbClr val="0070C0"/>
                </a:solidFill>
              </a:rPr>
              <a:t>/поглиблене вивчення основ </a:t>
            </a:r>
          </a:p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70C0"/>
                </a:solidFill>
              </a:rPr>
              <a:t>	</a:t>
            </a:r>
            <a:r>
              <a:rPr lang="uk-UA" b="1" dirty="0" smtClean="0">
                <a:solidFill>
                  <a:srgbClr val="0070C0"/>
                </a:solidFill>
              </a:rPr>
              <a:t>	господарського, фінансового та цивільного права/</a:t>
            </a:r>
          </a:p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548680"/>
            <a:ext cx="3600400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1"/>
                </a:solidFill>
              </a:rPr>
              <a:t>Спеціалізовані програми </a:t>
            </a:r>
          </a:p>
        </p:txBody>
      </p:sp>
      <p:sp useBgFill="1">
        <p:nvSpPr>
          <p:cNvPr id="16" name="Скругленный прямоугольник 15"/>
          <p:cNvSpPr/>
          <p:nvPr/>
        </p:nvSpPr>
        <p:spPr>
          <a:xfrm>
            <a:off x="189129" y="3933056"/>
            <a:ext cx="6048672" cy="1938119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800" b="1" dirty="0" smtClean="0">
              <a:solidFill>
                <a:srgbClr val="0070C0"/>
              </a:solidFill>
            </a:endParaRPr>
          </a:p>
          <a:p>
            <a:pPr marL="342900" indent="-342900"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dirty="0" smtClean="0">
                <a:solidFill>
                  <a:srgbClr val="0070C0"/>
                </a:solidFill>
              </a:rPr>
              <a:t>«КЕПІТ </a:t>
            </a:r>
            <a:r>
              <a:rPr lang="uk-UA" sz="2400" b="1" dirty="0">
                <a:solidFill>
                  <a:srgbClr val="0070C0"/>
                </a:solidFill>
              </a:rPr>
              <a:t>– </a:t>
            </a:r>
            <a:r>
              <a:rPr lang="uk-UA" sz="2400" b="1" dirty="0" smtClean="0">
                <a:solidFill>
                  <a:srgbClr val="0070C0"/>
                </a:solidFill>
              </a:rPr>
              <a:t>БІЗНЕС» </a:t>
            </a:r>
            <a:r>
              <a:rPr lang="uk-UA" sz="2000" b="1" dirty="0" smtClean="0">
                <a:solidFill>
                  <a:srgbClr val="0070C0"/>
                </a:solidFill>
              </a:rPr>
              <a:t>/Організація сімейного 				бізнесу/</a:t>
            </a:r>
          </a:p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rgbClr val="0070C0"/>
                </a:solidFill>
              </a:rPr>
              <a:t>   «Економіка туризму»</a:t>
            </a:r>
            <a:endParaRPr lang="uk-UA" sz="2400" b="1" dirty="0">
              <a:solidFill>
                <a:srgbClr val="0070C0"/>
              </a:solidFill>
            </a:endParaRPr>
          </a:p>
          <a:p>
            <a:pPr defTabSz="912813">
              <a:lnSpc>
                <a:spcPct val="150000"/>
              </a:lnSpc>
              <a:defRPr/>
            </a:pPr>
            <a:endParaRPr lang="uk-UA" sz="2400" b="1" dirty="0" smtClean="0">
              <a:solidFill>
                <a:srgbClr val="0070C0"/>
              </a:solidFill>
            </a:endParaRPr>
          </a:p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1228" y="3513202"/>
            <a:ext cx="3600400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1"/>
                </a:solidFill>
              </a:rPr>
              <a:t>Спеціалізовані програми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04248" y="4509120"/>
            <a:ext cx="1656184" cy="144016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16216" y="3356992"/>
            <a:ext cx="2316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ТЕРМІН НАВЧАННЯ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76256" y="4830251"/>
            <a:ext cx="15103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2 – 3 роки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3 – 4 роки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68144" y="3729226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залежно від</a:t>
            </a: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спеціальності</a:t>
            </a:r>
            <a:endParaRPr lang="ru-RU" sz="2000" dirty="0"/>
          </a:p>
        </p:txBody>
      </p:sp>
      <p:pic>
        <p:nvPicPr>
          <p:cNvPr id="8194" name="Picture 2" descr="E:\DELETE\КЕПІТ\bible-study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7983" y="1196752"/>
            <a:ext cx="1866896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13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4"/>
          <p:cNvSpPr/>
          <p:nvPr/>
        </p:nvSpPr>
        <p:spPr>
          <a:xfrm>
            <a:off x="1835696" y="-731389"/>
            <a:ext cx="9143999" cy="236018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200" b="1" dirty="0" smtClean="0">
                <a:solidFill>
                  <a:srgbClr val="0070C0"/>
                </a:solidFill>
              </a:rPr>
              <a:t>СПЕЦІАЛЬНОСТІ У Коледжі:</a:t>
            </a:r>
            <a:endParaRPr lang="uk-UA" sz="3200" b="1" kern="1200" dirty="0" smtClean="0">
              <a:solidFill>
                <a:srgbClr val="0070C0"/>
              </a:solidFill>
            </a:endParaRPr>
          </a:p>
        </p:txBody>
      </p:sp>
      <p:pic>
        <p:nvPicPr>
          <p:cNvPr id="2" name="Picture 2" descr="E:\DELETE\КЕПІТ\пла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93296"/>
            <a:ext cx="9180512" cy="578361"/>
          </a:xfrm>
          <a:prstGeom prst="rect">
            <a:avLst/>
          </a:prstGeom>
          <a:noFill/>
        </p:spPr>
      </p:pic>
      <p:sp useBgFill="1">
        <p:nvSpPr>
          <p:cNvPr id="14" name="Скругленный прямоугольник 13"/>
          <p:cNvSpPr/>
          <p:nvPr/>
        </p:nvSpPr>
        <p:spPr>
          <a:xfrm>
            <a:off x="107504" y="764704"/>
            <a:ext cx="8640960" cy="2376264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rgbClr val="0070C0"/>
                </a:solidFill>
              </a:rPr>
              <a:t>«Комерційна логістика»</a:t>
            </a:r>
            <a:endParaRPr lang="uk-UA" b="1" dirty="0">
              <a:solidFill>
                <a:srgbClr val="0070C0"/>
              </a:solidFill>
            </a:endParaRPr>
          </a:p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rgbClr val="0070C0"/>
              </a:solidFill>
            </a:endParaRPr>
          </a:p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 smtClean="0">
                <a:solidFill>
                  <a:srgbClr val="0070C0"/>
                </a:solidFill>
              </a:rPr>
              <a:t>«</a:t>
            </a:r>
            <a:r>
              <a:rPr lang="uk-UA" sz="2400" b="1" dirty="0" smtClean="0">
                <a:solidFill>
                  <a:srgbClr val="0070C0"/>
                </a:solidFill>
              </a:rPr>
              <a:t>КЕПІТ - </a:t>
            </a:r>
            <a:r>
              <a:rPr lang="uk-UA" sz="2400" b="1" dirty="0" err="1" smtClean="0">
                <a:solidFill>
                  <a:srgbClr val="0070C0"/>
                </a:solidFill>
              </a:rPr>
              <a:t>промо</a:t>
            </a:r>
            <a:r>
              <a:rPr lang="uk-UA" sz="2000" b="1" dirty="0" smtClean="0">
                <a:solidFill>
                  <a:srgbClr val="0070C0"/>
                </a:solidFill>
              </a:rPr>
              <a:t>» /Просування та продаж продукції/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548680"/>
            <a:ext cx="3600400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1"/>
                </a:solidFill>
              </a:rPr>
              <a:t>Спеціалізовані програми </a:t>
            </a:r>
          </a:p>
        </p:txBody>
      </p:sp>
      <p:sp useBgFill="1">
        <p:nvSpPr>
          <p:cNvPr id="16" name="Скругленный прямоугольник 15"/>
          <p:cNvSpPr/>
          <p:nvPr/>
        </p:nvSpPr>
        <p:spPr>
          <a:xfrm>
            <a:off x="107504" y="3573016"/>
            <a:ext cx="6048672" cy="2376264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dirty="0" smtClean="0">
                <a:solidFill>
                  <a:srgbClr val="0070C0"/>
                </a:solidFill>
              </a:rPr>
              <a:t>«Сімейний бізнес у готельній справі»</a:t>
            </a:r>
            <a:endParaRPr lang="uk-UA" sz="2000" b="1" dirty="0">
              <a:solidFill>
                <a:srgbClr val="0070C0"/>
              </a:solidFill>
            </a:endParaRPr>
          </a:p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rgbClr val="0070C0"/>
                </a:solidFill>
              </a:rPr>
              <a:t>  «Оцінка – «Плюс» </a:t>
            </a:r>
            <a:r>
              <a:rPr lang="uk-UA" sz="2000" b="1" dirty="0" smtClean="0">
                <a:solidFill>
                  <a:srgbClr val="0070C0"/>
                </a:solidFill>
              </a:rPr>
              <a:t>/фінансові основи 			ріелторської діяльності/</a:t>
            </a:r>
            <a:endParaRPr lang="uk-UA" sz="2000" b="1" dirty="0">
              <a:solidFill>
                <a:srgbClr val="0070C0"/>
              </a:solidFill>
            </a:endParaRPr>
          </a:p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 smtClean="0">
                <a:solidFill>
                  <a:srgbClr val="0070C0"/>
                </a:solidFill>
              </a:rPr>
              <a:t>  «</a:t>
            </a:r>
            <a:r>
              <a:rPr lang="uk-UA" sz="2400" b="1" dirty="0" smtClean="0">
                <a:solidFill>
                  <a:srgbClr val="0070C0"/>
                </a:solidFill>
              </a:rPr>
              <a:t>КЕПІТ – «</a:t>
            </a:r>
            <a:r>
              <a:rPr lang="uk-UA" sz="2400" b="1" dirty="0" err="1" smtClean="0">
                <a:solidFill>
                  <a:srgbClr val="0070C0"/>
                </a:solidFill>
              </a:rPr>
              <a:t>Профі</a:t>
            </a:r>
            <a:r>
              <a:rPr lang="uk-UA" sz="2000" b="1" dirty="0" smtClean="0">
                <a:solidFill>
                  <a:srgbClr val="0070C0"/>
                </a:solidFill>
              </a:rPr>
              <a:t>» /Оціночна діяльність/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3528" y="3356992"/>
            <a:ext cx="3600400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1"/>
                </a:solidFill>
              </a:rPr>
              <a:t>Спеціалізовані програми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04248" y="4509120"/>
            <a:ext cx="1656184" cy="144016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16216" y="3356992"/>
            <a:ext cx="2316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ТЕРМІН НАВЧАННЯ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76256" y="4830251"/>
            <a:ext cx="15103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2 – 3 роки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3 – 4 роки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68144" y="3729226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залежно від</a:t>
            </a: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спеціальності</a:t>
            </a:r>
            <a:endParaRPr lang="ru-RU" sz="2000" dirty="0"/>
          </a:p>
        </p:txBody>
      </p:sp>
      <p:pic>
        <p:nvPicPr>
          <p:cNvPr id="8194" name="Picture 2" descr="E:\DELETE\КЕПІТ\bible-study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84" y="980728"/>
            <a:ext cx="1434848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1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4"/>
          <p:cNvSpPr/>
          <p:nvPr/>
        </p:nvSpPr>
        <p:spPr>
          <a:xfrm>
            <a:off x="1835696" y="-731389"/>
            <a:ext cx="9143999" cy="236018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200" b="1" dirty="0" smtClean="0">
                <a:solidFill>
                  <a:srgbClr val="0070C0"/>
                </a:solidFill>
              </a:rPr>
              <a:t>СПЕЦІАЛЬНОСТІ У Коледжі:</a:t>
            </a:r>
            <a:endParaRPr lang="uk-UA" sz="3200" b="1" kern="1200" dirty="0" smtClean="0">
              <a:solidFill>
                <a:srgbClr val="0070C0"/>
              </a:solidFill>
            </a:endParaRPr>
          </a:p>
        </p:txBody>
      </p:sp>
      <p:pic>
        <p:nvPicPr>
          <p:cNvPr id="2" name="Picture 2" descr="E:\DELETE\КЕПІТ\пла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93296"/>
            <a:ext cx="9180512" cy="578361"/>
          </a:xfrm>
          <a:prstGeom prst="rect">
            <a:avLst/>
          </a:prstGeom>
          <a:noFill/>
        </p:spPr>
      </p:pic>
      <p:sp useBgFill="1">
        <p:nvSpPr>
          <p:cNvPr id="14" name="Скругленный прямоугольник 13"/>
          <p:cNvSpPr/>
          <p:nvPr/>
        </p:nvSpPr>
        <p:spPr>
          <a:xfrm>
            <a:off x="107504" y="764704"/>
            <a:ext cx="8640960" cy="2160240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rgbClr val="0070C0"/>
                </a:solidFill>
              </a:rPr>
              <a:t>«Право - «Плюс» /</a:t>
            </a:r>
            <a:r>
              <a:rPr lang="uk-UA" sz="2000" b="1" dirty="0" smtClean="0">
                <a:solidFill>
                  <a:srgbClr val="0070C0"/>
                </a:solidFill>
              </a:rPr>
              <a:t>правова діяльність на ринку </a:t>
            </a:r>
          </a:p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70C0"/>
                </a:solidFill>
              </a:rPr>
              <a:t>	</a:t>
            </a:r>
            <a:r>
              <a:rPr lang="uk-UA" sz="2000" b="1" dirty="0" smtClean="0">
                <a:solidFill>
                  <a:srgbClr val="0070C0"/>
                </a:solidFill>
              </a:rPr>
              <a:t>	нерухомості</a:t>
            </a:r>
            <a:r>
              <a:rPr lang="uk-UA" sz="2400" b="1" dirty="0" smtClean="0">
                <a:solidFill>
                  <a:srgbClr val="0070C0"/>
                </a:solidFill>
              </a:rPr>
              <a:t>/</a:t>
            </a:r>
            <a:endParaRPr lang="uk-UA" b="1" dirty="0">
              <a:solidFill>
                <a:srgbClr val="0070C0"/>
              </a:solidFill>
            </a:endParaRPr>
          </a:p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 smtClean="0">
                <a:solidFill>
                  <a:srgbClr val="0070C0"/>
                </a:solidFill>
              </a:rPr>
              <a:t>«</a:t>
            </a:r>
            <a:r>
              <a:rPr lang="uk-UA" sz="2400" b="1" dirty="0" smtClean="0">
                <a:solidFill>
                  <a:srgbClr val="0070C0"/>
                </a:solidFill>
              </a:rPr>
              <a:t>Право – «Ексклюзив</a:t>
            </a:r>
            <a:r>
              <a:rPr lang="uk-UA" sz="2000" b="1" dirty="0" smtClean="0">
                <a:solidFill>
                  <a:srgbClr val="0070C0"/>
                </a:solidFill>
              </a:rPr>
              <a:t>» /Право Європейського союзу/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548680"/>
            <a:ext cx="3600400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1"/>
                </a:solidFill>
              </a:rPr>
              <a:t>Спеціалізовані програми </a:t>
            </a:r>
          </a:p>
        </p:txBody>
      </p:sp>
      <p:sp useBgFill="1">
        <p:nvSpPr>
          <p:cNvPr id="16" name="Скругленный прямоугольник 15"/>
          <p:cNvSpPr/>
          <p:nvPr/>
        </p:nvSpPr>
        <p:spPr>
          <a:xfrm>
            <a:off x="107504" y="3068960"/>
            <a:ext cx="6048672" cy="3024336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000" b="1" dirty="0" smtClean="0">
                <a:solidFill>
                  <a:srgbClr val="0070C0"/>
                </a:solidFill>
              </a:rPr>
              <a:t>«Розробка сучасних баз даних та </a:t>
            </a:r>
            <a:r>
              <a:rPr lang="en-US" sz="2000" b="1" dirty="0" smtClean="0">
                <a:solidFill>
                  <a:srgbClr val="0070C0"/>
                </a:solidFill>
              </a:rPr>
              <a:t>Web </a:t>
            </a:r>
            <a:r>
              <a:rPr lang="uk-UA" sz="2000" b="1" dirty="0" smtClean="0">
                <a:solidFill>
                  <a:srgbClr val="0070C0"/>
                </a:solidFill>
              </a:rPr>
              <a:t>			додатків»</a:t>
            </a:r>
            <a:endParaRPr lang="uk-UA" sz="2000" b="1" dirty="0">
              <a:solidFill>
                <a:srgbClr val="0070C0"/>
              </a:solidFill>
            </a:endParaRPr>
          </a:p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</a:rPr>
              <a:t>«Інтеграція розробки та обслуговування 			програмного забезпечення»</a:t>
            </a:r>
          </a:p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 smtClean="0">
                <a:solidFill>
                  <a:srgbClr val="0070C0"/>
                </a:solidFill>
              </a:rPr>
              <a:t> «Комп</a:t>
            </a:r>
            <a:r>
              <a:rPr lang="en-US" sz="2000" b="1" dirty="0" smtClean="0">
                <a:solidFill>
                  <a:srgbClr val="0070C0"/>
                </a:solidFill>
              </a:rPr>
              <a:t>’</a:t>
            </a:r>
            <a:r>
              <a:rPr lang="uk-UA" sz="2000" b="1" dirty="0" smtClean="0">
                <a:solidFill>
                  <a:srgbClr val="0070C0"/>
                </a:solidFill>
              </a:rPr>
              <a:t>ютерна графіка та анімація»</a:t>
            </a:r>
          </a:p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>
                <a:solidFill>
                  <a:srgbClr val="0070C0"/>
                </a:solidFill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</a:rPr>
              <a:t>«Комп</a:t>
            </a:r>
            <a:r>
              <a:rPr lang="en-US" sz="2000" b="1" dirty="0" smtClean="0">
                <a:solidFill>
                  <a:srgbClr val="0070C0"/>
                </a:solidFill>
              </a:rPr>
              <a:t>’</a:t>
            </a:r>
            <a:r>
              <a:rPr lang="uk-UA" sz="2000" b="1" dirty="0" err="1" smtClean="0">
                <a:solidFill>
                  <a:srgbClr val="0070C0"/>
                </a:solidFill>
              </a:rPr>
              <a:t>ютерні</a:t>
            </a:r>
            <a:r>
              <a:rPr lang="uk-UA" sz="2000" b="1" dirty="0" smtClean="0">
                <a:solidFill>
                  <a:srgbClr val="0070C0"/>
                </a:solidFill>
              </a:rPr>
              <a:t> мережі та адміністрування»</a:t>
            </a:r>
          </a:p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04248" y="4509120"/>
            <a:ext cx="1656184" cy="144016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912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16216" y="3356992"/>
            <a:ext cx="2316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ТЕРМІН НАВЧАННЯ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76256" y="4830251"/>
            <a:ext cx="15103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2 – 3 роки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3 – 4 роки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68144" y="3729226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залежно від</a:t>
            </a: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спеціальності</a:t>
            </a:r>
            <a:endParaRPr lang="ru-RU" sz="2000" dirty="0"/>
          </a:p>
        </p:txBody>
      </p:sp>
      <p:pic>
        <p:nvPicPr>
          <p:cNvPr id="8194" name="Picture 2" descr="E:\DELETE\КЕПІТ\bible-study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84" y="980728"/>
            <a:ext cx="1434848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46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E:\DELETE\КЕПІТ\univer_kro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266811" cy="6165304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>
          <a:xfrm>
            <a:off x="5080814" y="476672"/>
            <a:ext cx="2736304" cy="72008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DELETE\КЕПІТ\плаж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93296"/>
            <a:ext cx="9180512" cy="578361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2555776" y="4653880"/>
            <a:ext cx="6516687" cy="1295400"/>
          </a:xfrm>
          <a:prstGeom prst="roundRect">
            <a:avLst/>
          </a:prstGeom>
          <a:solidFill>
            <a:srgbClr val="FF0000"/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2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</a:rPr>
              <a:t>- Працює без вихідних;</a:t>
            </a:r>
          </a:p>
          <a:p>
            <a:pPr defTabSz="912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</a:rPr>
              <a:t>- Читальна зала, обладнана комп’ютерами з виходом в Інтернет</a:t>
            </a:r>
          </a:p>
          <a:p>
            <a:pPr defTabSz="912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</a:rPr>
              <a:t>- Видача книг за штрих-кодами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1560" y="5373216"/>
            <a:ext cx="1440160" cy="504056"/>
          </a:xfrm>
          <a:prstGeom prst="roundRect">
            <a:avLst/>
          </a:prstGeom>
          <a:solidFill>
            <a:srgbClr val="FF0000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2813">
              <a:defRPr/>
            </a:pPr>
            <a:r>
              <a:rPr lang="uk-UA" sz="2000" b="1" dirty="0">
                <a:solidFill>
                  <a:schemeClr val="bg1"/>
                </a:solidFill>
              </a:rPr>
              <a:t>Бібліотека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83160" y="1412776"/>
            <a:ext cx="2880320" cy="504056"/>
          </a:xfrm>
          <a:prstGeom prst="roundRect">
            <a:avLst/>
          </a:prstGeom>
          <a:solidFill>
            <a:srgbClr val="FFC000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2813">
              <a:defRPr/>
            </a:pPr>
            <a:r>
              <a:rPr lang="uk-UA" sz="2000" b="1" dirty="0">
                <a:solidFill>
                  <a:srgbClr val="002060"/>
                </a:solidFill>
              </a:rPr>
              <a:t>Комп’ютерні класи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7504" y="1988840"/>
            <a:ext cx="4681537" cy="1152128"/>
          </a:xfrm>
          <a:prstGeom prst="roundRect">
            <a:avLst/>
          </a:prstGeom>
          <a:solidFill>
            <a:srgbClr val="FFC000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2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2060"/>
                </a:solidFill>
              </a:rPr>
              <a:t>- Сучасні комп’ютерні класи</a:t>
            </a:r>
          </a:p>
          <a:p>
            <a:pPr defTabSz="912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2060"/>
                </a:solidFill>
              </a:rPr>
              <a:t>- Працюють без вихідних</a:t>
            </a:r>
          </a:p>
          <a:p>
            <a:pPr defTabSz="912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2060"/>
                </a:solidFill>
              </a:rPr>
              <a:t>- Доступ до мережі Інтернет</a:t>
            </a:r>
          </a:p>
        </p:txBody>
      </p:sp>
      <p:pic>
        <p:nvPicPr>
          <p:cNvPr id="21" name="Picture 4" descr="C:\Users\user\Desktop\1333907643_250px-computer-aj_aj_ashton_01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008" y="1124744"/>
            <a:ext cx="1224136" cy="12241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2" name="Скругленный прямоугольник 21"/>
          <p:cNvSpPr/>
          <p:nvPr/>
        </p:nvSpPr>
        <p:spPr>
          <a:xfrm>
            <a:off x="5868144" y="1340768"/>
            <a:ext cx="1800200" cy="50405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0066"/>
                </a:solidFill>
              </a:rPr>
              <a:t>Гуртожиток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36096" y="1916832"/>
            <a:ext cx="3419872" cy="122413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1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u="sng" dirty="0" smtClean="0">
              <a:solidFill>
                <a:srgbClr val="002060"/>
              </a:solidFill>
            </a:endParaRPr>
          </a:p>
          <a:p>
            <a:pPr algn="ctr" defTabSz="912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 smtClean="0">
                <a:solidFill>
                  <a:srgbClr val="002060"/>
                </a:solidFill>
              </a:rPr>
              <a:t>(</a:t>
            </a:r>
            <a:r>
              <a:rPr lang="uk-UA" b="1" u="sng" dirty="0">
                <a:solidFill>
                  <a:srgbClr val="002060"/>
                </a:solidFill>
              </a:rPr>
              <a:t>5 хв. від корпуса)</a:t>
            </a:r>
          </a:p>
          <a:p>
            <a:pPr defTabSz="912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</a:rPr>
              <a:t>- Гарантоване поселення для студентів жителів регіонів та іноземців</a:t>
            </a:r>
          </a:p>
          <a:p>
            <a:pPr defTabSz="912813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5" descr="C:\Users\user\Desktop\domik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0482" y="908720"/>
            <a:ext cx="1166014" cy="93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E:\DELETE\КЕПІТ\wif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0"/>
            <a:ext cx="836712" cy="836712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5008806" y="476672"/>
            <a:ext cx="2875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FREE</a:t>
            </a:r>
            <a:r>
              <a:rPr lang="uk-UA" b="1" dirty="0" smtClean="0"/>
              <a:t> </a:t>
            </a:r>
            <a:r>
              <a:rPr lang="en-US" b="1" dirty="0" err="1" smtClean="0"/>
              <a:t>Wi</a:t>
            </a:r>
            <a:r>
              <a:rPr lang="en-US" b="1" dirty="0" smtClean="0"/>
              <a:t> </a:t>
            </a:r>
            <a:r>
              <a:rPr lang="en-US" b="1" dirty="0" err="1" smtClean="0"/>
              <a:t>Fi</a:t>
            </a:r>
            <a:r>
              <a:rPr lang="en-US" b="1" dirty="0" smtClean="0"/>
              <a:t> </a:t>
            </a:r>
            <a:r>
              <a:rPr lang="uk-UA" b="1" dirty="0" smtClean="0"/>
              <a:t>покриття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/>
              <a:t>у всьому Університеті</a:t>
            </a:r>
            <a:endParaRPr lang="uk-UA" b="1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3282280" y="3212976"/>
            <a:ext cx="4170040" cy="1296144"/>
            <a:chOff x="2771800" y="7461448"/>
            <a:chExt cx="4170040" cy="129614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771800" y="7605464"/>
              <a:ext cx="3600400" cy="115212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281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 smtClean="0">
                  <a:solidFill>
                    <a:schemeClr val="tx2">
                      <a:lumMod val="75000"/>
                    </a:schemeClr>
                  </a:solidFill>
                </a:rPr>
                <a:t>- Спортивна зала</a:t>
              </a:r>
            </a:p>
            <a:p>
              <a:pPr defTabSz="91281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 smtClean="0">
                  <a:solidFill>
                    <a:schemeClr val="tx2">
                      <a:lumMod val="75000"/>
                    </a:schemeClr>
                  </a:solidFill>
                </a:rPr>
                <a:t>- Тренажерна зала</a:t>
              </a:r>
            </a:p>
            <a:p>
              <a:pPr defTabSz="91281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 smtClean="0">
                  <a:solidFill>
                    <a:schemeClr val="tx2">
                      <a:lumMod val="75000"/>
                    </a:schemeClr>
                  </a:solidFill>
                </a:rPr>
                <a:t>- Спортивні гуртки</a:t>
              </a:r>
            </a:p>
            <a:p>
              <a:pPr defTabSz="91281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 smtClean="0">
                  <a:solidFill>
                    <a:schemeClr val="tx2">
                      <a:lumMod val="75000"/>
                    </a:schemeClr>
                  </a:solidFill>
                </a:rPr>
                <a:t>- Змагання з різних видів спорту</a:t>
              </a:r>
              <a:endParaRPr lang="uk-UA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3077" name="Picture 5" descr="E:\DELETE\КЕПІТ\free-vector-hotel-icon-has-gym_100542_Hotel_Icon_Has_Gym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84168" y="7461448"/>
              <a:ext cx="857672" cy="857672"/>
            </a:xfrm>
            <a:prstGeom prst="rect">
              <a:avLst/>
            </a:prstGeom>
            <a:noFill/>
          </p:spPr>
        </p:pic>
      </p:grpSp>
      <p:pic>
        <p:nvPicPr>
          <p:cNvPr id="3078" name="Picture 6" descr="E:\DELETE\КЕПІТ\stack-of-books-images-Book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573016"/>
            <a:ext cx="1889175" cy="1843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ELETE\КЕПІТ\пла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93296"/>
            <a:ext cx="9180512" cy="578361"/>
          </a:xfrm>
          <a:prstGeom prst="rect">
            <a:avLst/>
          </a:prstGeom>
          <a:noFill/>
        </p:spPr>
      </p:pic>
      <p:pic>
        <p:nvPicPr>
          <p:cNvPr id="1026" name="Picture 2" descr="E:\DELETE\КЕПІТ\лого юнеск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790377"/>
            <a:ext cx="2409279" cy="1702519"/>
          </a:xfrm>
          <a:prstGeom prst="rect">
            <a:avLst/>
          </a:prstGeom>
          <a:noFill/>
        </p:spPr>
      </p:pic>
      <p:pic>
        <p:nvPicPr>
          <p:cNvPr id="1028" name="Picture 4" descr="E:\DELETE\КЕПІТ\екологічна конференці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3537" y="2575431"/>
            <a:ext cx="2376264" cy="1679189"/>
          </a:xfrm>
          <a:prstGeom prst="rect">
            <a:avLst/>
          </a:prstGeom>
          <a:noFill/>
        </p:spPr>
      </p:pic>
      <p:pic>
        <p:nvPicPr>
          <p:cNvPr id="1030" name="Picture 6" descr="E:\DELETE\КЕПІТ\w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9641" y="4517057"/>
            <a:ext cx="2364359" cy="1576239"/>
          </a:xfrm>
          <a:prstGeom prst="rect">
            <a:avLst/>
          </a:prstGeom>
          <a:noFill/>
        </p:spPr>
      </p:pic>
      <p:pic>
        <p:nvPicPr>
          <p:cNvPr id="1031" name="Picture 7" descr="E:\DELETE\КЕПІТ\1232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8752" y="1426322"/>
            <a:ext cx="2411760" cy="1354606"/>
          </a:xfrm>
          <a:prstGeom prst="rect">
            <a:avLst/>
          </a:prstGeom>
          <a:noFill/>
        </p:spPr>
      </p:pic>
      <p:pic>
        <p:nvPicPr>
          <p:cNvPr id="1032" name="Picture 8" descr="E:\DELETE\КЕПІТ\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7736" y="2852936"/>
            <a:ext cx="2376264" cy="1584176"/>
          </a:xfrm>
          <a:prstGeom prst="rect">
            <a:avLst/>
          </a:prstGeom>
          <a:noFill/>
        </p:spPr>
      </p:pic>
      <p:pic>
        <p:nvPicPr>
          <p:cNvPr id="1033" name="Picture 9" descr="G:\Эко конференция фото\IMG_103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8752" y="-267072"/>
            <a:ext cx="2411760" cy="1607840"/>
          </a:xfrm>
          <a:prstGeom prst="rect">
            <a:avLst/>
          </a:prstGeom>
          <a:noFill/>
        </p:spPr>
      </p:pic>
      <p:sp>
        <p:nvSpPr>
          <p:cNvPr id="13" name="Овал 4"/>
          <p:cNvSpPr/>
          <p:nvPr/>
        </p:nvSpPr>
        <p:spPr>
          <a:xfrm>
            <a:off x="251520" y="-675456"/>
            <a:ext cx="6606501" cy="2376264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НАУКОВА ДІЯЛЬНІСТЬ СТУДЕНТІВ КОЛЕДЖУ</a:t>
            </a:r>
            <a:endParaRPr lang="uk-UA" sz="2600" b="1" kern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Овал 4"/>
          <p:cNvSpPr/>
          <p:nvPr/>
        </p:nvSpPr>
        <p:spPr>
          <a:xfrm>
            <a:off x="1763688" y="1052736"/>
            <a:ext cx="5256583" cy="122413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100" b="1" dirty="0" smtClean="0">
                <a:solidFill>
                  <a:srgbClr val="0070C0"/>
                </a:solidFill>
              </a:rPr>
              <a:t>Участь у Міжнародних конференції асоційованих шкіл ЮНЕСКО</a:t>
            </a:r>
            <a:endParaRPr lang="uk-UA" sz="2100" b="1" kern="1200" dirty="0" smtClean="0">
              <a:solidFill>
                <a:srgbClr val="0070C0"/>
              </a:solidFill>
            </a:endParaRPr>
          </a:p>
        </p:txBody>
      </p:sp>
      <p:sp>
        <p:nvSpPr>
          <p:cNvPr id="15" name="Овал 4"/>
          <p:cNvSpPr/>
          <p:nvPr/>
        </p:nvSpPr>
        <p:spPr>
          <a:xfrm>
            <a:off x="1763688" y="2780928"/>
            <a:ext cx="5904656" cy="122413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defTabSz="1600200">
              <a:spcBef>
                <a:spcPct val="0"/>
              </a:spcBef>
            </a:pPr>
            <a:r>
              <a:rPr lang="uk-UA" sz="2100" b="1" dirty="0" smtClean="0">
                <a:solidFill>
                  <a:srgbClr val="0070C0"/>
                </a:solidFill>
              </a:rPr>
              <a:t>Організація та проведення </a:t>
            </a:r>
          </a:p>
          <a:p>
            <a:pPr lvl="0" defTabSz="1600200">
              <a:spcBef>
                <a:spcPct val="0"/>
              </a:spcBef>
            </a:pPr>
            <a:r>
              <a:rPr lang="uk-UA" sz="2100" b="1" dirty="0" smtClean="0">
                <a:solidFill>
                  <a:srgbClr val="0070C0"/>
                </a:solidFill>
              </a:rPr>
              <a:t>Всеукраїнських екологічних та </a:t>
            </a:r>
          </a:p>
          <a:p>
            <a:pPr lvl="0" defTabSz="1600200">
              <a:spcBef>
                <a:spcPct val="0"/>
              </a:spcBef>
            </a:pPr>
            <a:r>
              <a:rPr lang="uk-UA" sz="2100" b="1" dirty="0" smtClean="0">
                <a:solidFill>
                  <a:srgbClr val="0070C0"/>
                </a:solidFill>
              </a:rPr>
              <a:t>міжвузівських економічних і юридичних конференцій</a:t>
            </a:r>
            <a:endParaRPr lang="uk-UA" sz="2100" b="1" kern="1200" dirty="0" smtClean="0">
              <a:solidFill>
                <a:srgbClr val="0070C0"/>
              </a:solidFill>
            </a:endParaRPr>
          </a:p>
        </p:txBody>
      </p:sp>
      <p:sp>
        <p:nvSpPr>
          <p:cNvPr id="16" name="Овал 4"/>
          <p:cNvSpPr/>
          <p:nvPr/>
        </p:nvSpPr>
        <p:spPr>
          <a:xfrm>
            <a:off x="1763688" y="4509120"/>
            <a:ext cx="5904656" cy="122413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defTabSz="1600200">
              <a:spcBef>
                <a:spcPct val="0"/>
              </a:spcBef>
            </a:pPr>
            <a:endParaRPr lang="uk-UA" sz="2100" b="1" kern="1200" dirty="0" smtClean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7000" y="47971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600200">
              <a:spcBef>
                <a:spcPct val="0"/>
              </a:spcBef>
            </a:pPr>
            <a:r>
              <a:rPr lang="uk-UA" sz="2400" b="1" dirty="0" smtClean="0">
                <a:solidFill>
                  <a:srgbClr val="0070C0"/>
                </a:solidFill>
              </a:rPr>
              <a:t>Договір про співпрацю з МАН </a:t>
            </a:r>
          </a:p>
          <a:p>
            <a:pPr lvl="0" algn="ctr" defTabSz="1600200">
              <a:spcBef>
                <a:spcPct val="0"/>
              </a:spcBef>
            </a:pPr>
            <a:r>
              <a:rPr lang="uk-UA" sz="2400" b="1" dirty="0" smtClean="0">
                <a:solidFill>
                  <a:srgbClr val="0070C0"/>
                </a:solidFill>
              </a:rPr>
              <a:t>м. Києва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4"/>
          <p:cNvSpPr/>
          <p:nvPr/>
        </p:nvSpPr>
        <p:spPr>
          <a:xfrm>
            <a:off x="-36512" y="-747464"/>
            <a:ext cx="9143999" cy="236018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4500" b="1" kern="1200" dirty="0" smtClean="0">
                <a:solidFill>
                  <a:srgbClr val="0070C0"/>
                </a:solidFill>
              </a:rPr>
              <a:t>СТУДЕНТСЬКЕ ЖИТТЯ</a:t>
            </a:r>
          </a:p>
        </p:txBody>
      </p:sp>
      <p:sp>
        <p:nvSpPr>
          <p:cNvPr id="19" name="Овал 4"/>
          <p:cNvSpPr/>
          <p:nvPr/>
        </p:nvSpPr>
        <p:spPr>
          <a:xfrm>
            <a:off x="-35495" y="-315416"/>
            <a:ext cx="9143999" cy="236018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GPK</a:t>
            </a:r>
            <a:r>
              <a:rPr lang="ru-RU" sz="3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«</a:t>
            </a:r>
            <a:r>
              <a:rPr lang="en-US" sz="3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Green Park of KEPIT</a:t>
            </a:r>
            <a:r>
              <a:rPr lang="ru-RU" sz="3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  <a:r>
              <a:rPr lang="en-US" sz="3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uk-UA" sz="3000" b="1" kern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 descr="E:\DELETE\КЕПІТ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780971"/>
            <a:ext cx="2267744" cy="1512125"/>
          </a:xfrm>
          <a:prstGeom prst="roundRect">
            <a:avLst/>
          </a:prstGeom>
          <a:noFill/>
        </p:spPr>
      </p:pic>
      <p:pic>
        <p:nvPicPr>
          <p:cNvPr id="3075" name="Picture 3" descr="E:\DELETE\КЕПІТ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5790" y="4365104"/>
            <a:ext cx="1085600" cy="1628799"/>
          </a:xfrm>
          <a:prstGeom prst="roundRect">
            <a:avLst/>
          </a:prstGeom>
          <a:noFill/>
        </p:spPr>
      </p:pic>
      <p:pic>
        <p:nvPicPr>
          <p:cNvPr id="3076" name="Picture 4" descr="E:\DELETE\КЕПІТ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752" y="2758569"/>
            <a:ext cx="2267744" cy="1512125"/>
          </a:xfrm>
          <a:prstGeom prst="roundRect">
            <a:avLst/>
          </a:prstGeom>
          <a:noFill/>
        </p:spPr>
      </p:pic>
      <p:pic>
        <p:nvPicPr>
          <p:cNvPr id="3077" name="Picture 5" descr="E:\DELETE\КЕПІТ\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008112"/>
            <a:ext cx="1085601" cy="1628800"/>
          </a:xfrm>
          <a:prstGeom prst="roundRect">
            <a:avLst/>
          </a:prstGeom>
          <a:noFill/>
        </p:spPr>
      </p:pic>
      <p:pic>
        <p:nvPicPr>
          <p:cNvPr id="3078" name="Picture 6" descr="E:\DELETE\КЕПІТ\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2758569"/>
            <a:ext cx="2267744" cy="1512125"/>
          </a:xfrm>
          <a:prstGeom prst="roundRect">
            <a:avLst/>
          </a:prstGeom>
          <a:noFill/>
        </p:spPr>
      </p:pic>
      <p:pic>
        <p:nvPicPr>
          <p:cNvPr id="3079" name="Picture 7" descr="E:\DELETE\КЕПІТ\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758569"/>
            <a:ext cx="2267744" cy="1512125"/>
          </a:xfrm>
          <a:prstGeom prst="roundRect">
            <a:avLst/>
          </a:prstGeom>
          <a:noFill/>
        </p:spPr>
      </p:pic>
      <p:pic>
        <p:nvPicPr>
          <p:cNvPr id="3080" name="Picture 8" descr="E:\DELETE\КЕПІТ\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91159" y="1196752"/>
            <a:ext cx="2193209" cy="1462425"/>
          </a:xfrm>
          <a:prstGeom prst="roundRect">
            <a:avLst/>
          </a:prstGeom>
          <a:noFill/>
        </p:spPr>
      </p:pic>
      <p:pic>
        <p:nvPicPr>
          <p:cNvPr id="3081" name="Picture 9" descr="E:\DELETE\КЕПІТ\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376" y="985237"/>
            <a:ext cx="1099197" cy="1649198"/>
          </a:xfrm>
          <a:prstGeom prst="roundRect">
            <a:avLst/>
          </a:prstGeom>
          <a:noFill/>
        </p:spPr>
      </p:pic>
      <p:pic>
        <p:nvPicPr>
          <p:cNvPr id="3082" name="Picture 10" descr="E:\DELETE\КЕПІТ\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4328844"/>
            <a:ext cx="2517182" cy="1620436"/>
          </a:xfrm>
          <a:prstGeom prst="roundRect">
            <a:avLst/>
          </a:prstGeom>
          <a:noFill/>
        </p:spPr>
      </p:pic>
      <p:pic>
        <p:nvPicPr>
          <p:cNvPr id="3083" name="Picture 11" descr="E:\DELETE\КЕПІТ\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04" y="4342839"/>
            <a:ext cx="2517182" cy="1678449"/>
          </a:xfrm>
          <a:prstGeom prst="roundRect">
            <a:avLst/>
          </a:prstGeom>
          <a:noFill/>
        </p:spPr>
      </p:pic>
      <p:pic>
        <p:nvPicPr>
          <p:cNvPr id="3084" name="Picture 12" descr="E:\DELETE\КЕПІТ\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0" y="4342839"/>
            <a:ext cx="2517182" cy="1678449"/>
          </a:xfrm>
          <a:prstGeom prst="roundRect">
            <a:avLst/>
          </a:prstGeom>
          <a:noFill/>
        </p:spPr>
      </p:pic>
      <p:pic>
        <p:nvPicPr>
          <p:cNvPr id="3085" name="Picture 13" descr="E:\DELETE\КЕПІТ\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7624" y="1196752"/>
            <a:ext cx="2193209" cy="1462425"/>
          </a:xfrm>
          <a:prstGeom prst="roundRect">
            <a:avLst/>
          </a:prstGeom>
          <a:noFill/>
        </p:spPr>
      </p:pic>
      <p:pic>
        <p:nvPicPr>
          <p:cNvPr id="3086" name="Picture 14" descr="E:\DELETE\КЕПІТ\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19872" y="1196752"/>
            <a:ext cx="2193209" cy="1462425"/>
          </a:xfrm>
          <a:prstGeom prst="roundRect">
            <a:avLst/>
          </a:prstGeom>
          <a:noFill/>
        </p:spPr>
      </p:pic>
      <p:pic>
        <p:nvPicPr>
          <p:cNvPr id="2" name="Picture 2" descr="E:\DELETE\КЕПІТ\плажка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6093296"/>
            <a:ext cx="9180512" cy="578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41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385</Words>
  <Application>Microsoft Office PowerPoint</Application>
  <PresentationFormat>Экран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Сумбаєва Людмила Петрівна</dc:creator>
  <cp:lastModifiedBy>Наконечна Наталія Василівна</cp:lastModifiedBy>
  <cp:revision>9</cp:revision>
  <dcterms:created xsi:type="dcterms:W3CDTF">2016-03-16T13:06:53Z</dcterms:created>
  <dcterms:modified xsi:type="dcterms:W3CDTF">2016-03-17T12:29:05Z</dcterms:modified>
</cp:coreProperties>
</file>